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ppt/tags/tag2.xml" ContentType="application/vnd.openxmlformats-officedocument.presentationml.tags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tags/tag3.xml" ContentType="application/vnd.openxmlformats-officedocument.presentationml.tags+xml"/>
  <Override PartName="/ppt/notesSlides/notesSlide6.xml" ContentType="application/vnd.openxmlformats-officedocument.presentationml.notesSlide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tags/tag4.xml" ContentType="application/vnd.openxmlformats-officedocument.presentationml.tags+xml"/>
  <Override PartName="/ppt/notesSlides/notesSlide7.xml" ContentType="application/vnd.openxmlformats-officedocument.presentationml.notesSlide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tags/tag5.xml" ContentType="application/vnd.openxmlformats-officedocument.presentationml.tags+xml"/>
  <Override PartName="/ppt/notesSlides/notesSlide8.xml" ContentType="application/vnd.openxmlformats-officedocument.presentationml.notesSlide+xml"/>
  <Override PartName="/ppt/charts/chart7.xml" ContentType="application/vnd.openxmlformats-officedocument.drawingml.chart+xml"/>
  <Override PartName="/ppt/tags/tag6.xml" ContentType="application/vnd.openxmlformats-officedocument.presentationml.tags+xml"/>
  <Override PartName="/ppt/charts/chart8.xml" ContentType="application/vnd.openxmlformats-officedocument.drawingml.chart+xml"/>
  <Override PartName="/ppt/tags/tag7.xml" ContentType="application/vnd.openxmlformats-officedocument.presentationml.tags+xml"/>
  <Override PartName="/ppt/notesSlides/notesSlide9.xml" ContentType="application/vnd.openxmlformats-officedocument.presentationml.notesSlide+xml"/>
  <Override PartName="/ppt/charts/chart9.xml" ContentType="application/vnd.openxmlformats-officedocument.drawingml.chart+xml"/>
  <Override PartName="/ppt/notesSlides/notesSlide10.xml" ContentType="application/vnd.openxmlformats-officedocument.presentationml.notesSlide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notesSlides/notesSlide11.xml" ContentType="application/vnd.openxmlformats-officedocument.presentationml.notesSlide+xml"/>
  <Override PartName="/ppt/charts/chart14.xml" ContentType="application/vnd.openxmlformats-officedocument.drawingml.chart+xml"/>
  <Override PartName="/ppt/charts/chart15.xml" ContentType="application/vnd.openxmlformats-officedocument.drawingml.chart+xml"/>
  <Override PartName="/ppt/notesSlides/notesSlide12.xml" ContentType="application/vnd.openxmlformats-officedocument.presentationml.notesSlide+xml"/>
  <Override PartName="/ppt/charts/chart16.xml" ContentType="application/vnd.openxmlformats-officedocument.drawingml.chart+xml"/>
  <Override PartName="/ppt/notesSlides/notesSlide13.xml" ContentType="application/vnd.openxmlformats-officedocument.presentationml.notesSlide+xml"/>
  <Override PartName="/ppt/charts/chart17.xml" ContentType="application/vnd.openxmlformats-officedocument.drawingml.chart+xml"/>
  <Override PartName="/ppt/notesSlides/notesSlide14.xml" ContentType="application/vnd.openxmlformats-officedocument.presentationml.notesSlide+xml"/>
  <Override PartName="/ppt/charts/chart18.xml" ContentType="application/vnd.openxmlformats-officedocument.drawingml.chart+xml"/>
  <Override PartName="/ppt/charts/chart19.xml" ContentType="application/vnd.openxmlformats-officedocument.drawingml.chart+xml"/>
  <Override PartName="/ppt/charts/chart20.xml" ContentType="application/vnd.openxmlformats-officedocument.drawingml.chart+xml"/>
  <Override PartName="/ppt/notesSlides/notesSlide15.xml" ContentType="application/vnd.openxmlformats-officedocument.presentationml.notesSlide+xml"/>
  <Override PartName="/ppt/charts/chart21.xml" ContentType="application/vnd.openxmlformats-officedocument.drawingml.chart+xml"/>
  <Override PartName="/ppt/notesSlides/notesSlide16.xml" ContentType="application/vnd.openxmlformats-officedocument.presentationml.notesSlide+xml"/>
  <Override PartName="/ppt/charts/chart22.xml" ContentType="application/vnd.openxmlformats-officedocument.drawingml.chart+xml"/>
  <Override PartName="/ppt/notesSlides/notesSlide17.xml" ContentType="application/vnd.openxmlformats-officedocument.presentationml.notesSlide+xml"/>
  <Override PartName="/ppt/charts/chart23.xml" ContentType="application/vnd.openxmlformats-officedocument.drawingml.chart+xml"/>
  <Override PartName="/ppt/charts/chart24.xml" ContentType="application/vnd.openxmlformats-officedocument.drawingml.chart+xml"/>
  <Override PartName="/ppt/notesSlides/notesSlide18.xml" ContentType="application/vnd.openxmlformats-officedocument.presentationml.notesSlide+xml"/>
  <Override PartName="/ppt/charts/chart25.xml" ContentType="application/vnd.openxmlformats-officedocument.drawingml.chart+xml"/>
  <Override PartName="/ppt/notesSlides/notesSlide19.xml" ContentType="application/vnd.openxmlformats-officedocument.presentationml.notesSlide+xml"/>
  <Override PartName="/ppt/charts/chart26.xml" ContentType="application/vnd.openxmlformats-officedocument.drawingml.chart+xml"/>
  <Override PartName="/ppt/notesSlides/notesSlide20.xml" ContentType="application/vnd.openxmlformats-officedocument.presentationml.notesSlide+xml"/>
  <Override PartName="/ppt/charts/chart27.xml" ContentType="application/vnd.openxmlformats-officedocument.drawingml.chart+xml"/>
  <Override PartName="/ppt/charts/chart28.xml" ContentType="application/vnd.openxmlformats-officedocument.drawingml.chart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rts/colors1.xml" ContentType="application/vnd.ms-office.chartcolorstyle+xml"/>
  <Override PartName="/ppt/charts/style1.xml" ContentType="application/vnd.ms-office.chartstyle+xml"/>
  <Override PartName="/ppt/charts/colors2.xml" ContentType="application/vnd.ms-office.chartcolorstyle+xml"/>
  <Override PartName="/ppt/charts/style2.xml" ContentType="application/vnd.ms-office.chartstyle+xml"/>
  <Override PartName="/ppt/charts/colors3.xml" ContentType="application/vnd.ms-office.chartcolorstyle+xml"/>
  <Override PartName="/ppt/charts/style3.xml" ContentType="application/vnd.ms-office.chartstyle+xml"/>
  <Override PartName="/ppt/charts/colors4.xml" ContentType="application/vnd.ms-office.chartcolorstyle+xml"/>
  <Override PartName="/ppt/charts/style4.xml" ContentType="application/vnd.ms-office.chartstyle+xml"/>
  <Override PartName="/ppt/charts/colors5.xml" ContentType="application/vnd.ms-office.chartcolorstyle+xml"/>
  <Override PartName="/ppt/charts/style5.xml" ContentType="application/vnd.ms-office.chartstyle+xml"/>
  <Override PartName="/ppt/charts/colors6.xml" ContentType="application/vnd.ms-office.chartcolorstyle+xml"/>
  <Override PartName="/ppt/charts/style6.xml" ContentType="application/vnd.ms-office.chartstyle+xml"/>
  <Override PartName="/ppt/charts/colors7.xml" ContentType="application/vnd.ms-office.chartcolorstyle+xml"/>
  <Override PartName="/ppt/charts/style7.xml" ContentType="application/vnd.ms-office.chartstyle+xml"/>
  <Override PartName="/ppt/charts/colors8.xml" ContentType="application/vnd.ms-office.chartcolorstyle+xml"/>
  <Override PartName="/ppt/charts/style8.xml" ContentType="application/vnd.ms-office.chartstyle+xml"/>
  <Override PartName="/ppt/charts/colors9.xml" ContentType="application/vnd.ms-office.chartcolorstyle+xml"/>
  <Override PartName="/ppt/charts/style9.xml" ContentType="application/vnd.ms-office.chartstyle+xml"/>
  <Override PartName="/ppt/charts/colors10.xml" ContentType="application/vnd.ms-office.chartcolorstyle+xml"/>
  <Override PartName="/ppt/charts/style10.xml" ContentType="application/vnd.ms-office.chartstyle+xml"/>
  <Override PartName="/ppt/charts/colors11.xml" ContentType="application/vnd.ms-office.chartcolorstyle+xml"/>
  <Override PartName="/ppt/charts/style11.xml" ContentType="application/vnd.ms-office.chartstyle+xml"/>
  <Override PartName="/ppt/charts/colors12.xml" ContentType="application/vnd.ms-office.chartcolorstyle+xml"/>
  <Override PartName="/ppt/charts/style12.xml" ContentType="application/vnd.ms-office.chartstyle+xml"/>
  <Override PartName="/ppt/charts/colors13.xml" ContentType="application/vnd.ms-office.chartcolorstyle+xml"/>
  <Override PartName="/ppt/charts/style13.xml" ContentType="application/vnd.ms-office.chartstyle+xml"/>
  <Override PartName="/ppt/charts/colors14.xml" ContentType="application/vnd.ms-office.chartcolorstyle+xml"/>
  <Override PartName="/ppt/charts/style14.xml" ContentType="application/vnd.ms-office.chartstyle+xml"/>
  <Override PartName="/ppt/charts/colors15.xml" ContentType="application/vnd.ms-office.chartcolorstyle+xml"/>
  <Override PartName="/ppt/charts/style15.xml" ContentType="application/vnd.ms-office.chartstyle+xml"/>
  <Override PartName="/ppt/charts/colors16.xml" ContentType="application/vnd.ms-office.chartcolorstyle+xml"/>
  <Override PartName="/ppt/charts/style16.xml" ContentType="application/vnd.ms-office.chartstyle+xml"/>
  <Override PartName="/ppt/charts/colors17.xml" ContentType="application/vnd.ms-office.chartcolorstyle+xml"/>
  <Override PartName="/ppt/charts/style17.xml" ContentType="application/vnd.ms-office.chartstyle+xml"/>
  <Override PartName="/ppt/charts/colors18.xml" ContentType="application/vnd.ms-office.chartcolorstyle+xml"/>
  <Override PartName="/ppt/charts/style18.xml" ContentType="application/vnd.ms-office.chartstyle+xml"/>
  <Override PartName="/ppt/charts/colors19.xml" ContentType="application/vnd.ms-office.chartcolorstyle+xml"/>
  <Override PartName="/ppt/charts/style19.xml" ContentType="application/vnd.ms-office.chartstyle+xml"/>
  <Override PartName="/ppt/charts/colors20.xml" ContentType="application/vnd.ms-office.chartcolorstyle+xml"/>
  <Override PartName="/ppt/charts/style20.xml" ContentType="application/vnd.ms-office.chart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1" r:id="rId1"/>
  </p:sldMasterIdLst>
  <p:notesMasterIdLst>
    <p:notesMasterId r:id="rId32"/>
  </p:notesMasterIdLst>
  <p:handoutMasterIdLst>
    <p:handoutMasterId r:id="rId33"/>
  </p:handoutMasterIdLst>
  <p:sldIdLst>
    <p:sldId id="256" r:id="rId2"/>
    <p:sldId id="469" r:id="rId3"/>
    <p:sldId id="456" r:id="rId4"/>
    <p:sldId id="676" r:id="rId5"/>
    <p:sldId id="679" r:id="rId6"/>
    <p:sldId id="680" r:id="rId7"/>
    <p:sldId id="682" r:id="rId8"/>
    <p:sldId id="704" r:id="rId9"/>
    <p:sldId id="705" r:id="rId10"/>
    <p:sldId id="706" r:id="rId11"/>
    <p:sldId id="261" r:id="rId12"/>
    <p:sldId id="681" r:id="rId13"/>
    <p:sldId id="685" r:id="rId14"/>
    <p:sldId id="686" r:id="rId15"/>
    <p:sldId id="684" r:id="rId16"/>
    <p:sldId id="687" r:id="rId17"/>
    <p:sldId id="688" r:id="rId18"/>
    <p:sldId id="651" r:id="rId19"/>
    <p:sldId id="689" r:id="rId20"/>
    <p:sldId id="690" r:id="rId21"/>
    <p:sldId id="691" r:id="rId22"/>
    <p:sldId id="692" r:id="rId23"/>
    <p:sldId id="694" r:id="rId24"/>
    <p:sldId id="695" r:id="rId25"/>
    <p:sldId id="696" r:id="rId26"/>
    <p:sldId id="697" r:id="rId27"/>
    <p:sldId id="698" r:id="rId28"/>
    <p:sldId id="699" r:id="rId29"/>
    <p:sldId id="700" r:id="rId30"/>
    <p:sldId id="281" r:id="rId31"/>
  </p:sldIdLst>
  <p:sldSz cx="9144000" cy="6858000" type="screen4x3"/>
  <p:notesSz cx="6881813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000" u="sng" kern="1200">
        <a:solidFill>
          <a:schemeClr val="tx1"/>
        </a:solidFill>
        <a:latin typeface="Garamond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000" u="sng" kern="1200">
        <a:solidFill>
          <a:schemeClr val="tx1"/>
        </a:solidFill>
        <a:latin typeface="Garamond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000" u="sng" kern="1200">
        <a:solidFill>
          <a:schemeClr val="tx1"/>
        </a:solidFill>
        <a:latin typeface="Garamond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000" u="sng" kern="1200">
        <a:solidFill>
          <a:schemeClr val="tx1"/>
        </a:solidFill>
        <a:latin typeface="Garamond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000" u="sng" kern="1200">
        <a:solidFill>
          <a:schemeClr val="tx1"/>
        </a:solidFill>
        <a:latin typeface="Garamond" pitchFamily="18" charset="0"/>
        <a:ea typeface="+mn-ea"/>
        <a:cs typeface="+mn-cs"/>
      </a:defRPr>
    </a:lvl5pPr>
    <a:lvl6pPr marL="2286000" algn="l" defTabSz="914400" rtl="0" eaLnBrk="1" latinLnBrk="0" hangingPunct="1">
      <a:defRPr sz="2000" u="sng" kern="1200">
        <a:solidFill>
          <a:schemeClr val="tx1"/>
        </a:solidFill>
        <a:latin typeface="Garamond" pitchFamily="18" charset="0"/>
        <a:ea typeface="+mn-ea"/>
        <a:cs typeface="+mn-cs"/>
      </a:defRPr>
    </a:lvl6pPr>
    <a:lvl7pPr marL="2743200" algn="l" defTabSz="914400" rtl="0" eaLnBrk="1" latinLnBrk="0" hangingPunct="1">
      <a:defRPr sz="2000" u="sng" kern="1200">
        <a:solidFill>
          <a:schemeClr val="tx1"/>
        </a:solidFill>
        <a:latin typeface="Garamond" pitchFamily="18" charset="0"/>
        <a:ea typeface="+mn-ea"/>
        <a:cs typeface="+mn-cs"/>
      </a:defRPr>
    </a:lvl7pPr>
    <a:lvl8pPr marL="3200400" algn="l" defTabSz="914400" rtl="0" eaLnBrk="1" latinLnBrk="0" hangingPunct="1">
      <a:defRPr sz="2000" u="sng" kern="1200">
        <a:solidFill>
          <a:schemeClr val="tx1"/>
        </a:solidFill>
        <a:latin typeface="Garamond" pitchFamily="18" charset="0"/>
        <a:ea typeface="+mn-ea"/>
        <a:cs typeface="+mn-cs"/>
      </a:defRPr>
    </a:lvl8pPr>
    <a:lvl9pPr marL="3657600" algn="l" defTabSz="914400" rtl="0" eaLnBrk="1" latinLnBrk="0" hangingPunct="1">
      <a:defRPr sz="2000" u="sng" kern="1200">
        <a:solidFill>
          <a:schemeClr val="tx1"/>
        </a:solidFill>
        <a:latin typeface="Garamond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928" userDrawn="1">
          <p15:clr>
            <a:srgbClr val="A4A3A4"/>
          </p15:clr>
        </p15:guide>
        <p15:guide id="2" pos="216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E7C00"/>
    <a:srgbClr val="93328E"/>
    <a:srgbClr val="1F2A44"/>
    <a:srgbClr val="789D4A"/>
    <a:srgbClr val="FFE265"/>
    <a:srgbClr val="FFC50D"/>
    <a:srgbClr val="FFCC29"/>
    <a:srgbClr val="FFA59B"/>
    <a:srgbClr val="FFFFFF"/>
    <a:srgbClr val="C5FFF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812" autoAdjust="0"/>
    <p:restoredTop sz="91395" autoAdjust="0"/>
  </p:normalViewPr>
  <p:slideViewPr>
    <p:cSldViewPr>
      <p:cViewPr>
        <p:scale>
          <a:sx n="102" d="100"/>
          <a:sy n="102" d="100"/>
        </p:scale>
        <p:origin x="-1866" y="-5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93" d="100"/>
        <a:sy n="93" d="100"/>
      </p:scale>
      <p:origin x="0" y="0"/>
    </p:cViewPr>
  </p:notesTextViewPr>
  <p:sorterViewPr>
    <p:cViewPr>
      <p:scale>
        <a:sx n="75" d="100"/>
        <a:sy n="75" d="100"/>
      </p:scale>
      <p:origin x="0" y="4356"/>
    </p:cViewPr>
  </p:sorterViewPr>
  <p:notesViewPr>
    <p:cSldViewPr>
      <p:cViewPr varScale="1">
        <p:scale>
          <a:sx n="81" d="100"/>
          <a:sy n="81" d="100"/>
        </p:scale>
        <p:origin x="-2052" y="-96"/>
      </p:cViewPr>
      <p:guideLst>
        <p:guide orient="horz" pos="2928"/>
        <p:guide pos="216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10.xml.rels><?xml version="1.0" encoding="UTF-8" standalone="yes"?>
<Relationships xmlns="http://schemas.openxmlformats.org/package/2006/relationships"><Relationship Id="rId3" Type="http://schemas.microsoft.com/office/2011/relationships/chartStyle" Target="style2.xml"/><Relationship Id="rId2" Type="http://schemas.microsoft.com/office/2011/relationships/chartColorStyle" Target="colors2.xml"/><Relationship Id="rId1" Type="http://schemas.openxmlformats.org/officeDocument/2006/relationships/package" Target="../embeddings/Microsoft_Excel_Worksheet10.xlsx"/></Relationships>
</file>

<file path=ppt/charts/_rels/chart11.xml.rels><?xml version="1.0" encoding="UTF-8" standalone="yes"?>
<Relationships xmlns="http://schemas.openxmlformats.org/package/2006/relationships"><Relationship Id="rId3" Type="http://schemas.microsoft.com/office/2011/relationships/chartStyle" Target="style3.xml"/><Relationship Id="rId2" Type="http://schemas.microsoft.com/office/2011/relationships/chartColorStyle" Target="colors3.xml"/><Relationship Id="rId1" Type="http://schemas.openxmlformats.org/officeDocument/2006/relationships/package" Target="../embeddings/Microsoft_Excel_Worksheet11.xlsx"/></Relationships>
</file>

<file path=ppt/charts/_rels/chart12.xml.rels><?xml version="1.0" encoding="UTF-8" standalone="yes"?>
<Relationships xmlns="http://schemas.openxmlformats.org/package/2006/relationships"><Relationship Id="rId3" Type="http://schemas.microsoft.com/office/2011/relationships/chartStyle" Target="style4.xml"/><Relationship Id="rId2" Type="http://schemas.microsoft.com/office/2011/relationships/chartColorStyle" Target="colors4.xml"/><Relationship Id="rId1" Type="http://schemas.openxmlformats.org/officeDocument/2006/relationships/package" Target="../embeddings/Microsoft_Excel_Worksheet12.xlsx"/></Relationships>
</file>

<file path=ppt/charts/_rels/chart13.xml.rels><?xml version="1.0" encoding="UTF-8" standalone="yes"?>
<Relationships xmlns="http://schemas.openxmlformats.org/package/2006/relationships"><Relationship Id="rId3" Type="http://schemas.microsoft.com/office/2011/relationships/chartStyle" Target="style5.xml"/><Relationship Id="rId2" Type="http://schemas.microsoft.com/office/2011/relationships/chartColorStyle" Target="colors5.xml"/><Relationship Id="rId1" Type="http://schemas.openxmlformats.org/officeDocument/2006/relationships/package" Target="../embeddings/Microsoft_Excel_Worksheet13.xlsx"/></Relationships>
</file>

<file path=ppt/charts/_rels/chart14.xml.rels><?xml version="1.0" encoding="UTF-8" standalone="yes"?>
<Relationships xmlns="http://schemas.openxmlformats.org/package/2006/relationships"><Relationship Id="rId3" Type="http://schemas.microsoft.com/office/2011/relationships/chartStyle" Target="style6.xml"/><Relationship Id="rId2" Type="http://schemas.microsoft.com/office/2011/relationships/chartColorStyle" Target="colors6.xml"/><Relationship Id="rId1" Type="http://schemas.openxmlformats.org/officeDocument/2006/relationships/package" Target="../embeddings/Microsoft_Excel_Worksheet14.xlsx"/></Relationships>
</file>

<file path=ppt/charts/_rels/chart15.xml.rels><?xml version="1.0" encoding="UTF-8" standalone="yes"?>
<Relationships xmlns="http://schemas.openxmlformats.org/package/2006/relationships"><Relationship Id="rId3" Type="http://schemas.microsoft.com/office/2011/relationships/chartStyle" Target="style7.xml"/><Relationship Id="rId2" Type="http://schemas.microsoft.com/office/2011/relationships/chartColorStyle" Target="colors7.xml"/><Relationship Id="rId1" Type="http://schemas.openxmlformats.org/officeDocument/2006/relationships/package" Target="../embeddings/Microsoft_Excel_Worksheet15.xlsx"/></Relationships>
</file>

<file path=ppt/charts/_rels/chart16.xml.rels><?xml version="1.0" encoding="UTF-8" standalone="yes"?>
<Relationships xmlns="http://schemas.openxmlformats.org/package/2006/relationships"><Relationship Id="rId3" Type="http://schemas.microsoft.com/office/2011/relationships/chartStyle" Target="style8.xml"/><Relationship Id="rId2" Type="http://schemas.microsoft.com/office/2011/relationships/chartColorStyle" Target="colors8.xml"/><Relationship Id="rId1" Type="http://schemas.openxmlformats.org/officeDocument/2006/relationships/package" Target="../embeddings/Microsoft_Excel_Worksheet16.xlsx"/></Relationships>
</file>

<file path=ppt/charts/_rels/chart17.xml.rels><?xml version="1.0" encoding="UTF-8" standalone="yes"?>
<Relationships xmlns="http://schemas.openxmlformats.org/package/2006/relationships"><Relationship Id="rId3" Type="http://schemas.microsoft.com/office/2011/relationships/chartStyle" Target="style9.xml"/><Relationship Id="rId2" Type="http://schemas.microsoft.com/office/2011/relationships/chartColorStyle" Target="colors9.xml"/><Relationship Id="rId1" Type="http://schemas.openxmlformats.org/officeDocument/2006/relationships/package" Target="../embeddings/Microsoft_Excel_Worksheet17.xlsx"/></Relationships>
</file>

<file path=ppt/charts/_rels/chart18.xml.rels><?xml version="1.0" encoding="UTF-8" standalone="yes"?>
<Relationships xmlns="http://schemas.openxmlformats.org/package/2006/relationships"><Relationship Id="rId3" Type="http://schemas.microsoft.com/office/2011/relationships/chartStyle" Target="style10.xml"/><Relationship Id="rId2" Type="http://schemas.microsoft.com/office/2011/relationships/chartColorStyle" Target="colors10.xml"/><Relationship Id="rId1" Type="http://schemas.openxmlformats.org/officeDocument/2006/relationships/package" Target="../embeddings/Microsoft_Excel_Worksheet18.xlsx"/></Relationships>
</file>

<file path=ppt/charts/_rels/chart19.xml.rels><?xml version="1.0" encoding="UTF-8" standalone="yes"?>
<Relationships xmlns="http://schemas.openxmlformats.org/package/2006/relationships"><Relationship Id="rId3" Type="http://schemas.microsoft.com/office/2011/relationships/chartStyle" Target="style11.xml"/><Relationship Id="rId2" Type="http://schemas.microsoft.com/office/2011/relationships/chartColorStyle" Target="colors11.xml"/><Relationship Id="rId1" Type="http://schemas.openxmlformats.org/officeDocument/2006/relationships/package" Target="../embeddings/Microsoft_Excel_Worksheet19.xlsx"/></Relationships>
</file>

<file path=ppt/charts/_rels/chart2.xml.rels><?xml version="1.0" encoding="UTF-8" standalone="yes"?>
<Relationships xmlns="http://schemas.openxmlformats.org/package/2006/relationships"><Relationship Id="rId3" Type="http://schemas.microsoft.com/office/2011/relationships/chartStyle" Target="style1.xml"/><Relationship Id="rId2" Type="http://schemas.microsoft.com/office/2011/relationships/chartColorStyle" Target="colors1.xml"/><Relationship Id="rId1" Type="http://schemas.openxmlformats.org/officeDocument/2006/relationships/package" Target="../embeddings/Microsoft_Excel_Worksheet2.xlsx"/></Relationships>
</file>

<file path=ppt/charts/_rels/chart20.xml.rels><?xml version="1.0" encoding="UTF-8" standalone="yes"?>
<Relationships xmlns="http://schemas.openxmlformats.org/package/2006/relationships"><Relationship Id="rId3" Type="http://schemas.microsoft.com/office/2011/relationships/chartStyle" Target="style12.xml"/><Relationship Id="rId2" Type="http://schemas.microsoft.com/office/2011/relationships/chartColorStyle" Target="colors12.xml"/><Relationship Id="rId1" Type="http://schemas.openxmlformats.org/officeDocument/2006/relationships/package" Target="../embeddings/Microsoft_Excel_Worksheet20.xlsx"/></Relationships>
</file>

<file path=ppt/charts/_rels/chart21.xml.rels><?xml version="1.0" encoding="UTF-8" standalone="yes"?>
<Relationships xmlns="http://schemas.openxmlformats.org/package/2006/relationships"><Relationship Id="rId3" Type="http://schemas.microsoft.com/office/2011/relationships/chartStyle" Target="style13.xml"/><Relationship Id="rId2" Type="http://schemas.microsoft.com/office/2011/relationships/chartColorStyle" Target="colors13.xml"/><Relationship Id="rId1" Type="http://schemas.openxmlformats.org/officeDocument/2006/relationships/package" Target="../embeddings/Microsoft_Excel_Worksheet21.xlsx"/></Relationships>
</file>

<file path=ppt/charts/_rels/chart22.xml.rels><?xml version="1.0" encoding="UTF-8" standalone="yes"?>
<Relationships xmlns="http://schemas.openxmlformats.org/package/2006/relationships"><Relationship Id="rId3" Type="http://schemas.microsoft.com/office/2011/relationships/chartStyle" Target="style14.xml"/><Relationship Id="rId2" Type="http://schemas.microsoft.com/office/2011/relationships/chartColorStyle" Target="colors14.xml"/><Relationship Id="rId1" Type="http://schemas.openxmlformats.org/officeDocument/2006/relationships/package" Target="../embeddings/Microsoft_Excel_Worksheet22.xlsx"/></Relationships>
</file>

<file path=ppt/charts/_rels/chart23.xml.rels><?xml version="1.0" encoding="UTF-8" standalone="yes"?>
<Relationships xmlns="http://schemas.openxmlformats.org/package/2006/relationships"><Relationship Id="rId3" Type="http://schemas.microsoft.com/office/2011/relationships/chartStyle" Target="style15.xml"/><Relationship Id="rId2" Type="http://schemas.microsoft.com/office/2011/relationships/chartColorStyle" Target="colors15.xml"/><Relationship Id="rId1" Type="http://schemas.openxmlformats.org/officeDocument/2006/relationships/package" Target="../embeddings/Microsoft_Excel_Worksheet23.xlsx"/></Relationships>
</file>

<file path=ppt/charts/_rels/chart24.xml.rels><?xml version="1.0" encoding="UTF-8" standalone="yes"?>
<Relationships xmlns="http://schemas.openxmlformats.org/package/2006/relationships"><Relationship Id="rId3" Type="http://schemas.microsoft.com/office/2011/relationships/chartStyle" Target="style16.xml"/><Relationship Id="rId2" Type="http://schemas.microsoft.com/office/2011/relationships/chartColorStyle" Target="colors16.xml"/><Relationship Id="rId1" Type="http://schemas.openxmlformats.org/officeDocument/2006/relationships/package" Target="../embeddings/Microsoft_Excel_Worksheet24.xlsx"/></Relationships>
</file>

<file path=ppt/charts/_rels/chart25.xml.rels><?xml version="1.0" encoding="UTF-8" standalone="yes"?>
<Relationships xmlns="http://schemas.openxmlformats.org/package/2006/relationships"><Relationship Id="rId3" Type="http://schemas.microsoft.com/office/2011/relationships/chartStyle" Target="style17.xml"/><Relationship Id="rId2" Type="http://schemas.microsoft.com/office/2011/relationships/chartColorStyle" Target="colors17.xml"/><Relationship Id="rId1" Type="http://schemas.openxmlformats.org/officeDocument/2006/relationships/package" Target="../embeddings/Microsoft_Excel_Worksheet25.xlsx"/></Relationships>
</file>

<file path=ppt/charts/_rels/chart26.xml.rels><?xml version="1.0" encoding="UTF-8" standalone="yes"?>
<Relationships xmlns="http://schemas.openxmlformats.org/package/2006/relationships"><Relationship Id="rId3" Type="http://schemas.microsoft.com/office/2011/relationships/chartStyle" Target="style18.xml"/><Relationship Id="rId2" Type="http://schemas.microsoft.com/office/2011/relationships/chartColorStyle" Target="colors18.xml"/><Relationship Id="rId1" Type="http://schemas.openxmlformats.org/officeDocument/2006/relationships/package" Target="../embeddings/Microsoft_Excel_Worksheet26.xlsx"/></Relationships>
</file>

<file path=ppt/charts/_rels/chart27.xml.rels><?xml version="1.0" encoding="UTF-8" standalone="yes"?>
<Relationships xmlns="http://schemas.openxmlformats.org/package/2006/relationships"><Relationship Id="rId3" Type="http://schemas.microsoft.com/office/2011/relationships/chartStyle" Target="style19.xml"/><Relationship Id="rId2" Type="http://schemas.microsoft.com/office/2011/relationships/chartColorStyle" Target="colors19.xml"/><Relationship Id="rId1" Type="http://schemas.openxmlformats.org/officeDocument/2006/relationships/package" Target="../embeddings/Microsoft_Excel_Worksheet27.xlsx"/></Relationships>
</file>

<file path=ppt/charts/_rels/chart28.xml.rels><?xml version="1.0" encoding="UTF-8" standalone="yes"?>
<Relationships xmlns="http://schemas.openxmlformats.org/package/2006/relationships"><Relationship Id="rId3" Type="http://schemas.microsoft.com/office/2011/relationships/chartStyle" Target="style20.xml"/><Relationship Id="rId2" Type="http://schemas.microsoft.com/office/2011/relationships/chartColorStyle" Target="colors20.xml"/><Relationship Id="rId1" Type="http://schemas.openxmlformats.org/officeDocument/2006/relationships/package" Target="../embeddings/Microsoft_Excel_Worksheet28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8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0"/>
    </mc:Choice>
    <mc:Fallback>
      <c:style val="10"/>
    </mc:Fallback>
  </mc:AlternateContent>
  <c:chart>
    <c:title>
      <c:tx>
        <c:rich>
          <a:bodyPr/>
          <a:lstStyle/>
          <a:p>
            <a:pPr>
              <a:defRPr sz="2000" b="0" i="0">
                <a:solidFill>
                  <a:schemeClr val="tx2"/>
                </a:solidFill>
                <a:latin typeface="Franklin Gothic Medium" panose="020B0603020102020204" pitchFamily="34" charset="0"/>
              </a:defRPr>
            </a:pPr>
            <a:r>
              <a:rPr lang="en-US" sz="2000" b="0" i="0" dirty="0">
                <a:solidFill>
                  <a:schemeClr val="tx2"/>
                </a:solidFill>
                <a:latin typeface="Franklin Gothic Medium" panose="020B0603020102020204" pitchFamily="34" charset="0"/>
              </a:rPr>
              <a:t>Role</a:t>
            </a:r>
          </a:p>
        </c:rich>
      </c:tx>
      <c:layout>
        <c:manualLayout>
          <c:xMode val="edge"/>
          <c:yMode val="edge"/>
          <c:x val="0.38862679725418858"/>
          <c:y val="8.4745762711864406E-3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4.9883271170051098E-2"/>
          <c:y val="0.170820543618488"/>
          <c:w val="0.78738281387750098"/>
          <c:h val="0.48348490813648898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</c:strCache>
            </c:strRef>
          </c:tx>
          <c:spPr>
            <a:solidFill>
              <a:schemeClr val="accent5"/>
            </a:solidFill>
          </c:spPr>
          <c:dPt>
            <c:idx val="0"/>
            <c:bubble3D val="0"/>
            <c:spPr>
              <a:solidFill>
                <a:schemeClr val="tx2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DFAD-4BF9-9A08-71D99984FED6}"/>
              </c:ext>
            </c:extLst>
          </c:dPt>
          <c:dPt>
            <c:idx val="1"/>
            <c:bubble3D val="0"/>
            <c:explosion val="3"/>
            <c:spPr>
              <a:solidFill>
                <a:schemeClr val="accent2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DFAD-4BF9-9A08-71D99984FED6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DFAD-4BF9-9A08-71D99984FED6}"/>
              </c:ext>
            </c:extLst>
          </c:dPt>
          <c:dLbls>
            <c:dLbl>
              <c:idx val="0"/>
              <c:layout>
                <c:manualLayout>
                  <c:x val="1.8572102684569894E-2"/>
                  <c:y val="1.1478491036078092E-2"/>
                </c:manualLayout>
              </c:layout>
              <c:numFmt formatCode="0.0%" sourceLinked="0"/>
              <c:spPr>
                <a:solidFill>
                  <a:srgbClr val="1F2A44"/>
                </a:solidFill>
                <a:ln>
                  <a:noFill/>
                </a:ln>
                <a:effectLst/>
              </c:spPr>
              <c:txPr>
                <a:bodyPr/>
                <a:lstStyle/>
                <a:p>
                  <a:pPr>
                    <a:defRPr sz="1200" b="1"/>
                  </a:pPr>
                  <a:endParaRPr lang="en-US"/>
                </a:p>
              </c:txPr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DFAD-4BF9-9A08-71D99984FED6}"/>
                </c:ext>
              </c:extLst>
            </c:dLbl>
            <c:dLbl>
              <c:idx val="3"/>
              <c:layout>
                <c:manualLayout>
                  <c:x val="-4.8284781952962902E-3"/>
                  <c:y val="5.9477512344855196E-2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7D26-4B8F-8350-FA7FADA1C949}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1"/>
                </a:pPr>
                <a:endParaRPr lang="en-US"/>
              </a:p>
            </c:txPr>
            <c:dLblPos val="inEnd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Sheet1!$A$2:$A$5</c:f>
              <c:strCache>
                <c:ptCount val="4"/>
                <c:pt idx="0">
                  <c:v>Senior Administrator</c:v>
                </c:pt>
                <c:pt idx="1">
                  <c:v>Mid-level administrator / manager</c:v>
                </c:pt>
                <c:pt idx="2">
                  <c:v>Staff</c:v>
                </c:pt>
                <c:pt idx="3">
                  <c:v>Other</c:v>
                </c:pt>
              </c:strCache>
            </c:strRef>
          </c:cat>
          <c:val>
            <c:numRef>
              <c:f>Sheet1!$B$2:$B$5</c:f>
              <c:numCache>
                <c:formatCode>0.00%</c:formatCode>
                <c:ptCount val="4"/>
                <c:pt idx="0">
                  <c:v>0.03</c:v>
                </c:pt>
                <c:pt idx="1">
                  <c:v>0.29799999999999999</c:v>
                </c:pt>
                <c:pt idx="2">
                  <c:v>0.63800000000000001</c:v>
                </c:pt>
                <c:pt idx="3">
                  <c:v>3.4000000000000002E-2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DFAD-4BF9-9A08-71D99984FED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>
        <c:manualLayout>
          <c:xMode val="edge"/>
          <c:yMode val="edge"/>
          <c:x val="0.17218607542478201"/>
          <c:y val="0.71230170381244695"/>
          <c:w val="0.69203239397706795"/>
          <c:h val="0.18588015481115699"/>
        </c:manualLayout>
      </c:layout>
      <c:overlay val="0"/>
      <c:txPr>
        <a:bodyPr/>
        <a:lstStyle/>
        <a:p>
          <a:pPr>
            <a:defRPr sz="1200" b="1">
              <a:solidFill>
                <a:schemeClr val="tx2"/>
              </a:solidFill>
            </a:defRPr>
          </a:pPr>
          <a:endParaRPr lang="en-US"/>
        </a:p>
      </c:txPr>
    </c:legend>
    <c:plotVisOnly val="1"/>
    <c:dispBlanksAs val="zero"/>
    <c:showDLblsOverMax val="0"/>
  </c:chart>
  <c:txPr>
    <a:bodyPr/>
    <a:lstStyle/>
    <a:p>
      <a:pPr>
        <a:defRPr sz="1800">
          <a:solidFill>
            <a:schemeClr val="bg1"/>
          </a:solidFill>
        </a:defRPr>
      </a:pPr>
      <a:endParaRPr lang="en-US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Your Institution</c:v>
                </c:pt>
              </c:strCache>
            </c:strRef>
          </c:tx>
          <c:spPr>
            <a:solidFill>
              <a:schemeClr val="tx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Sheet1!$A$2:$A$7</c:f>
              <c:strCache>
                <c:ptCount val="6"/>
                <c:pt idx="0">
                  <c:v>Collegiality among staff</c:v>
                </c:pt>
                <c:pt idx="1">
                  <c:v>Competence of colleagues</c:v>
                </c:pt>
                <c:pt idx="2">
                  <c:v>Professional relationships w/ colleagues</c:v>
                </c:pt>
                <c:pt idx="3">
                  <c:v>Relationship with my supervisor</c:v>
                </c:pt>
                <c:pt idx="4">
                  <c:v>Prospects for career advancement</c:v>
                </c:pt>
                <c:pt idx="5">
                  <c:v>Support for career advancement</c:v>
                </c:pt>
              </c:strCache>
            </c:strRef>
          </c:cat>
          <c:val>
            <c:numRef>
              <c:f>Sheet1!$B$2:$B$7</c:f>
              <c:numCache>
                <c:formatCode>0.0%</c:formatCode>
                <c:ptCount val="6"/>
                <c:pt idx="0">
                  <c:v>0.60299999999999998</c:v>
                </c:pt>
                <c:pt idx="1">
                  <c:v>0.58199999999999996</c:v>
                </c:pt>
                <c:pt idx="2">
                  <c:v>0.70799999999999996</c:v>
                </c:pt>
                <c:pt idx="3">
                  <c:v>0.67300000000000004</c:v>
                </c:pt>
                <c:pt idx="4">
                  <c:v>0.34699999999999998</c:v>
                </c:pt>
                <c:pt idx="5">
                  <c:v>0.438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9E29-44EE-8652-59409039178F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All Institutions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Sheet1!$A$2:$A$7</c:f>
              <c:strCache>
                <c:ptCount val="6"/>
                <c:pt idx="0">
                  <c:v>Collegiality among staff</c:v>
                </c:pt>
                <c:pt idx="1">
                  <c:v>Competence of colleagues</c:v>
                </c:pt>
                <c:pt idx="2">
                  <c:v>Professional relationships w/ colleagues</c:v>
                </c:pt>
                <c:pt idx="3">
                  <c:v>Relationship with my supervisor</c:v>
                </c:pt>
                <c:pt idx="4">
                  <c:v>Prospects for career advancement</c:v>
                </c:pt>
                <c:pt idx="5">
                  <c:v>Support for career advancement</c:v>
                </c:pt>
              </c:strCache>
            </c:strRef>
          </c:cat>
          <c:val>
            <c:numRef>
              <c:f>Sheet1!$C$2:$C$7</c:f>
              <c:numCache>
                <c:formatCode>0.0%</c:formatCode>
                <c:ptCount val="6"/>
                <c:pt idx="0">
                  <c:v>0.73399999999999999</c:v>
                </c:pt>
                <c:pt idx="1">
                  <c:v>0.71899999999999997</c:v>
                </c:pt>
                <c:pt idx="2">
                  <c:v>0.80100000000000005</c:v>
                </c:pt>
                <c:pt idx="3">
                  <c:v>0.748</c:v>
                </c:pt>
                <c:pt idx="4">
                  <c:v>0.39600000000000002</c:v>
                </c:pt>
                <c:pt idx="5">
                  <c:v>0.47499999999999998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9E29-44EE-8652-59409039178F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95"/>
        <c:axId val="39179008"/>
        <c:axId val="39180544"/>
      </c:barChart>
      <c:catAx>
        <c:axId val="39179008"/>
        <c:scaling>
          <c:orientation val="minMax"/>
        </c:scaling>
        <c:delete val="0"/>
        <c:axPos val="b"/>
        <c:numFmt formatCode="General" sourceLinked="1"/>
        <c:majorTickMark val="in"/>
        <c:minorTickMark val="none"/>
        <c:tickLblPos val="nextTo"/>
        <c:spPr>
          <a:noFill/>
          <a:ln w="9525" cap="flat" cmpd="sng" algn="ctr">
            <a:solidFill>
              <a:schemeClr val="tx2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9180544"/>
        <c:crosses val="autoZero"/>
        <c:auto val="1"/>
        <c:lblAlgn val="ctr"/>
        <c:lblOffset val="100"/>
        <c:noMultiLvlLbl val="0"/>
      </c:catAx>
      <c:valAx>
        <c:axId val="39180544"/>
        <c:scaling>
          <c:orientation val="minMax"/>
          <c:max val="1"/>
        </c:scaling>
        <c:delete val="0"/>
        <c:axPos val="l"/>
        <c:numFmt formatCode="0%" sourceLinked="0"/>
        <c:majorTickMark val="none"/>
        <c:minorTickMark val="none"/>
        <c:tickLblPos val="nextTo"/>
        <c:spPr>
          <a:noFill/>
          <a:ln>
            <a:solidFill>
              <a:srgbClr val="1F2A44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917900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b="1">
          <a:solidFill>
            <a:schemeClr val="tx2"/>
          </a:solidFill>
        </a:defRPr>
      </a:pPr>
      <a:endParaRPr lang="en-US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Your Institution</c:v>
                </c:pt>
              </c:strCache>
            </c:strRef>
          </c:tx>
          <c:spPr>
            <a:solidFill>
              <a:schemeClr val="tx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Workspace</c:v>
                </c:pt>
                <c:pt idx="1">
                  <c:v>Autonomy and independence</c:v>
                </c:pt>
                <c:pt idx="2">
                  <c:v>Job security</c:v>
                </c:pt>
                <c:pt idx="3">
                  <c:v>Overall job satisfaction</c:v>
                </c:pt>
              </c:strCache>
            </c:strRef>
          </c:cat>
          <c:val>
            <c:numRef>
              <c:f>Sheet1!$B$2:$B$5</c:f>
              <c:numCache>
                <c:formatCode>0.0%</c:formatCode>
                <c:ptCount val="4"/>
                <c:pt idx="0">
                  <c:v>0.55700000000000005</c:v>
                </c:pt>
                <c:pt idx="1">
                  <c:v>0.72299999999999998</c:v>
                </c:pt>
                <c:pt idx="2">
                  <c:v>0.61399999999999999</c:v>
                </c:pt>
                <c:pt idx="3">
                  <c:v>0.61599999999999999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FF78-431E-A7F3-E83F3ECD6D2A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All Institutions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Workspace</c:v>
                </c:pt>
                <c:pt idx="1">
                  <c:v>Autonomy and independence</c:v>
                </c:pt>
                <c:pt idx="2">
                  <c:v>Job security</c:v>
                </c:pt>
                <c:pt idx="3">
                  <c:v>Overall job satisfaction</c:v>
                </c:pt>
              </c:strCache>
            </c:strRef>
          </c:cat>
          <c:val>
            <c:numRef>
              <c:f>Sheet1!$C$2:$C$5</c:f>
              <c:numCache>
                <c:formatCode>0.0%</c:formatCode>
                <c:ptCount val="4"/>
                <c:pt idx="0">
                  <c:v>0.68799999999999994</c:v>
                </c:pt>
                <c:pt idx="1">
                  <c:v>0.80400000000000005</c:v>
                </c:pt>
                <c:pt idx="2">
                  <c:v>0.76</c:v>
                </c:pt>
                <c:pt idx="3">
                  <c:v>0.751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FF78-431E-A7F3-E83F3ECD6D2A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39098240"/>
        <c:axId val="39099776"/>
      </c:barChart>
      <c:catAx>
        <c:axId val="39098240"/>
        <c:scaling>
          <c:orientation val="minMax"/>
        </c:scaling>
        <c:delete val="0"/>
        <c:axPos val="b"/>
        <c:numFmt formatCode="General" sourceLinked="1"/>
        <c:majorTickMark val="in"/>
        <c:minorTickMark val="none"/>
        <c:tickLblPos val="nextTo"/>
        <c:spPr>
          <a:noFill/>
          <a:ln w="9525" cap="flat" cmpd="sng" algn="ctr">
            <a:solidFill>
              <a:schemeClr val="tx2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9099776"/>
        <c:crosses val="autoZero"/>
        <c:auto val="1"/>
        <c:lblAlgn val="ctr"/>
        <c:lblOffset val="100"/>
        <c:noMultiLvlLbl val="0"/>
      </c:catAx>
      <c:valAx>
        <c:axId val="39099776"/>
        <c:scaling>
          <c:orientation val="minMax"/>
          <c:max val="1"/>
        </c:scaling>
        <c:delete val="0"/>
        <c:axPos val="l"/>
        <c:numFmt formatCode="0%" sourceLinked="0"/>
        <c:majorTickMark val="none"/>
        <c:minorTickMark val="none"/>
        <c:tickLblPos val="nextTo"/>
        <c:spPr>
          <a:noFill/>
          <a:ln>
            <a:solidFill>
              <a:srgbClr val="1F2A44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909824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1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b="1">
          <a:solidFill>
            <a:schemeClr val="tx2"/>
          </a:solidFill>
        </a:defRPr>
      </a:pPr>
      <a:endParaRPr lang="en-US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9.8624781277340298E-2"/>
          <c:y val="3.25903324584427E-2"/>
          <c:w val="0.875912255759697"/>
          <c:h val="0.7337926509186349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Your Institution</c:v>
                </c:pt>
              </c:strCache>
            </c:strRef>
          </c:tx>
          <c:spPr>
            <a:solidFill>
              <a:schemeClr val="tx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Departmental support for work-life balance</c:v>
                </c:pt>
                <c:pt idx="1">
                  <c:v>Flexibility in relation to family matters or emergencies</c:v>
                </c:pt>
                <c:pt idx="2">
                  <c:v>Institutional support for work-life balance</c:v>
                </c:pt>
              </c:strCache>
            </c:strRef>
          </c:cat>
          <c:val>
            <c:numRef>
              <c:f>Sheet1!$B$2:$B$4</c:f>
              <c:numCache>
                <c:formatCode>0.0%</c:formatCode>
                <c:ptCount val="3"/>
                <c:pt idx="0">
                  <c:v>0.54400000000000004</c:v>
                </c:pt>
                <c:pt idx="1">
                  <c:v>0.81599999999999995</c:v>
                </c:pt>
                <c:pt idx="2" formatCode="0.00%">
                  <c:v>0.53900000000000003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CE1E-4DE3-B981-3D62335A4642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All Institutions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Departmental support for work-life balance</c:v>
                </c:pt>
                <c:pt idx="1">
                  <c:v>Flexibility in relation to family matters or emergencies</c:v>
                </c:pt>
                <c:pt idx="2">
                  <c:v>Institutional support for work-life balance</c:v>
                </c:pt>
              </c:strCache>
            </c:strRef>
          </c:cat>
          <c:val>
            <c:numRef>
              <c:f>Sheet1!$C$2:$C$4</c:f>
              <c:numCache>
                <c:formatCode>0.0%</c:formatCode>
                <c:ptCount val="3"/>
                <c:pt idx="0">
                  <c:v>0.68200000000000005</c:v>
                </c:pt>
                <c:pt idx="1">
                  <c:v>0.86399999999999999</c:v>
                </c:pt>
                <c:pt idx="2">
                  <c:v>0.65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CE1E-4DE3-B981-3D62335A4642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41479168"/>
        <c:axId val="41497344"/>
      </c:barChart>
      <c:catAx>
        <c:axId val="41479168"/>
        <c:scaling>
          <c:orientation val="minMax"/>
        </c:scaling>
        <c:delete val="0"/>
        <c:axPos val="b"/>
        <c:numFmt formatCode="General" sourceLinked="1"/>
        <c:majorTickMark val="in"/>
        <c:minorTickMark val="none"/>
        <c:tickLblPos val="nextTo"/>
        <c:spPr>
          <a:noFill/>
          <a:ln w="9525" cap="flat" cmpd="sng" algn="ctr">
            <a:solidFill>
              <a:schemeClr val="tx2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1497344"/>
        <c:crosses val="autoZero"/>
        <c:auto val="1"/>
        <c:lblAlgn val="ctr"/>
        <c:lblOffset val="100"/>
        <c:noMultiLvlLbl val="0"/>
      </c:catAx>
      <c:valAx>
        <c:axId val="41497344"/>
        <c:scaling>
          <c:orientation val="minMax"/>
        </c:scaling>
        <c:delete val="0"/>
        <c:axPos val="l"/>
        <c:numFmt formatCode="0%" sourceLinked="0"/>
        <c:majorTickMark val="none"/>
        <c:minorTickMark val="none"/>
        <c:tickLblPos val="nextTo"/>
        <c:spPr>
          <a:noFill/>
          <a:ln>
            <a:solidFill>
              <a:srgbClr val="1F2A44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147916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1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b="1">
          <a:solidFill>
            <a:schemeClr val="tx2"/>
          </a:solidFill>
        </a:defRPr>
      </a:pPr>
      <a:endParaRPr lang="en-US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9247315676449536"/>
          <c:y val="1.8701443569553809E-2"/>
          <c:w val="0.77591744213791503"/>
          <c:h val="0.7476815398075239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Your Institution</c:v>
                </c:pt>
              </c:strCache>
            </c:strRef>
          </c:tx>
          <c:spPr>
            <a:solidFill>
              <a:schemeClr val="tx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I achieve a healthy balance between my personal life &amp; my professional life</c:v>
                </c:pt>
              </c:strCache>
            </c:strRef>
          </c:cat>
          <c:val>
            <c:numRef>
              <c:f>Sheet1!$B$2</c:f>
              <c:numCache>
                <c:formatCode>0.0%</c:formatCode>
                <c:ptCount val="1"/>
                <c:pt idx="0">
                  <c:v>0.64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FCAF-46F5-915B-F704F10E9266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All Institutions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I achieve a healthy balance between my personal life &amp; my professional life</c:v>
                </c:pt>
              </c:strCache>
            </c:strRef>
          </c:cat>
          <c:val>
            <c:numRef>
              <c:f>Sheet1!$C$2</c:f>
              <c:numCache>
                <c:formatCode>0.0%</c:formatCode>
                <c:ptCount val="1"/>
                <c:pt idx="0">
                  <c:v>0.748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FCAF-46F5-915B-F704F10E9266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41515648"/>
        <c:axId val="41525632"/>
      </c:barChart>
      <c:catAx>
        <c:axId val="41515648"/>
        <c:scaling>
          <c:orientation val="minMax"/>
        </c:scaling>
        <c:delete val="0"/>
        <c:axPos val="b"/>
        <c:numFmt formatCode="General" sourceLinked="1"/>
        <c:majorTickMark val="in"/>
        <c:minorTickMark val="none"/>
        <c:tickLblPos val="nextTo"/>
        <c:spPr>
          <a:noFill/>
          <a:ln w="9525" cap="flat" cmpd="sng" algn="ctr">
            <a:solidFill>
              <a:schemeClr val="tx2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1525632"/>
        <c:crosses val="autoZero"/>
        <c:auto val="1"/>
        <c:lblAlgn val="ctr"/>
        <c:lblOffset val="100"/>
        <c:noMultiLvlLbl val="0"/>
      </c:catAx>
      <c:valAx>
        <c:axId val="41525632"/>
        <c:scaling>
          <c:orientation val="minMax"/>
          <c:max val="1"/>
          <c:min val="0"/>
        </c:scaling>
        <c:delete val="0"/>
        <c:axPos val="l"/>
        <c:numFmt formatCode="0%" sourceLinked="0"/>
        <c:majorTickMark val="none"/>
        <c:minorTickMark val="none"/>
        <c:tickLblPos val="nextTo"/>
        <c:spPr>
          <a:noFill/>
          <a:ln>
            <a:solidFill>
              <a:srgbClr val="1F2A44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151564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2.74783265728148E-2"/>
          <c:y val="0.88149825021872297"/>
          <c:w val="0.96019446432832301"/>
          <c:h val="0.11294619422572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1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b="1">
          <a:solidFill>
            <a:schemeClr val="tx2"/>
          </a:solidFill>
        </a:defRPr>
      </a:pPr>
      <a:endParaRPr lang="en-US"/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Your Institution</c:v>
                </c:pt>
              </c:strCache>
            </c:strRef>
          </c:tx>
          <c:spPr>
            <a:solidFill>
              <a:schemeClr val="tx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5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Sheet1!$A$2:$A$7</c:f>
              <c:strCache>
                <c:ptCount val="6"/>
                <c:pt idx="0">
                  <c:v>Relative equity of salary &amp; job benefits</c:v>
                </c:pt>
                <c:pt idx="1">
                  <c:v>Quality of health benefits</c:v>
                </c:pt>
                <c:pt idx="2">
                  <c:v>Cost of health benefits</c:v>
                </c:pt>
                <c:pt idx="3">
                  <c:v>Retirement benefits</c:v>
                </c:pt>
                <c:pt idx="4">
                  <c:v>Salary</c:v>
                </c:pt>
                <c:pt idx="5">
                  <c:v>Extended leave policies</c:v>
                </c:pt>
              </c:strCache>
            </c:strRef>
          </c:cat>
          <c:val>
            <c:numRef>
              <c:f>Sheet1!$B$2:$B$7</c:f>
              <c:numCache>
                <c:formatCode>0.0%</c:formatCode>
                <c:ptCount val="6"/>
                <c:pt idx="0">
                  <c:v>0.42699999999999999</c:v>
                </c:pt>
                <c:pt idx="1">
                  <c:v>0.754</c:v>
                </c:pt>
                <c:pt idx="2">
                  <c:v>0.63500000000000001</c:v>
                </c:pt>
                <c:pt idx="3">
                  <c:v>0.64900000000000002</c:v>
                </c:pt>
                <c:pt idx="4">
                  <c:v>0.39600000000000002</c:v>
                </c:pt>
                <c:pt idx="5">
                  <c:v>0.53100000000000003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F9B7-4406-94E5-4ABFE41D6E1D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All Institutions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5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Sheet1!$A$2:$A$7</c:f>
              <c:strCache>
                <c:ptCount val="6"/>
                <c:pt idx="0">
                  <c:v>Relative equity of salary &amp; job benefits</c:v>
                </c:pt>
                <c:pt idx="1">
                  <c:v>Quality of health benefits</c:v>
                </c:pt>
                <c:pt idx="2">
                  <c:v>Cost of health benefits</c:v>
                </c:pt>
                <c:pt idx="3">
                  <c:v>Retirement benefits</c:v>
                </c:pt>
                <c:pt idx="4">
                  <c:v>Salary</c:v>
                </c:pt>
                <c:pt idx="5">
                  <c:v>Extended leave policies</c:v>
                </c:pt>
              </c:strCache>
            </c:strRef>
          </c:cat>
          <c:val>
            <c:numRef>
              <c:f>Sheet1!$C$2:$C$7</c:f>
              <c:numCache>
                <c:formatCode>0.0%</c:formatCode>
                <c:ptCount val="6"/>
                <c:pt idx="0">
                  <c:v>0.45200000000000001</c:v>
                </c:pt>
                <c:pt idx="1">
                  <c:v>0.79700000000000004</c:v>
                </c:pt>
                <c:pt idx="2">
                  <c:v>0.60599999999999998</c:v>
                </c:pt>
                <c:pt idx="3">
                  <c:v>0.72599999999999998</c:v>
                </c:pt>
                <c:pt idx="4">
                  <c:v>0.42</c:v>
                </c:pt>
                <c:pt idx="5">
                  <c:v>0.63900000000000001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F9B7-4406-94E5-4ABFE41D6E1D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41878272"/>
        <c:axId val="41879808"/>
      </c:barChart>
      <c:catAx>
        <c:axId val="41878272"/>
        <c:scaling>
          <c:orientation val="minMax"/>
        </c:scaling>
        <c:delete val="0"/>
        <c:axPos val="b"/>
        <c:numFmt formatCode="General" sourceLinked="1"/>
        <c:majorTickMark val="in"/>
        <c:minorTickMark val="none"/>
        <c:tickLblPos val="nextTo"/>
        <c:spPr>
          <a:noFill/>
          <a:ln w="9525" cap="flat" cmpd="sng" algn="ctr">
            <a:solidFill>
              <a:schemeClr val="tx2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1879808"/>
        <c:crosses val="autoZero"/>
        <c:auto val="1"/>
        <c:lblAlgn val="ctr"/>
        <c:lblOffset val="100"/>
        <c:noMultiLvlLbl val="0"/>
      </c:catAx>
      <c:valAx>
        <c:axId val="41879808"/>
        <c:scaling>
          <c:orientation val="minMax"/>
          <c:max val="1"/>
        </c:scaling>
        <c:delete val="0"/>
        <c:axPos val="l"/>
        <c:numFmt formatCode="0%" sourceLinked="0"/>
        <c:majorTickMark val="none"/>
        <c:minorTickMark val="none"/>
        <c:tickLblPos val="nextTo"/>
        <c:spPr>
          <a:noFill/>
          <a:ln>
            <a:solidFill>
              <a:srgbClr val="1F2A44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187827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1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b="1">
          <a:solidFill>
            <a:schemeClr val="tx2"/>
          </a:solidFill>
        </a:defRPr>
      </a:pPr>
      <a:endParaRPr lang="en-US"/>
    </a:p>
  </c:txPr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Your Institution</c:v>
                </c:pt>
              </c:strCache>
            </c:strRef>
          </c:tx>
          <c:spPr>
            <a:solidFill>
              <a:schemeClr val="tx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Discrimination (e.g., prejudice, racism, sexism, homophobia, transphobia)</c:v>
                </c:pt>
                <c:pt idx="1">
                  <c:v>Review/promotion process</c:v>
                </c:pt>
                <c:pt idx="2">
                  <c:v>Institutional procedures and “red tape”</c:v>
                </c:pt>
                <c:pt idx="3">
                  <c:v>Increasing work responsibilities</c:v>
                </c:pt>
                <c:pt idx="4">
                  <c:v>Budget cuts in your department/unit</c:v>
                </c:pt>
              </c:strCache>
            </c:strRef>
          </c:cat>
          <c:val>
            <c:numRef>
              <c:f>Sheet1!$B$2:$B$6</c:f>
              <c:numCache>
                <c:formatCode>0.0%</c:formatCode>
                <c:ptCount val="5"/>
                <c:pt idx="0">
                  <c:v>0.248</c:v>
                </c:pt>
                <c:pt idx="1">
                  <c:v>0.60599999999999998</c:v>
                </c:pt>
                <c:pt idx="2">
                  <c:v>0.67400000000000004</c:v>
                </c:pt>
                <c:pt idx="3">
                  <c:v>0.72799999999999998</c:v>
                </c:pt>
                <c:pt idx="4">
                  <c:v>0.56499999999999995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359B-40B9-8F9C-2E9BDC42DC55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All Institutions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Discrimination (e.g., prejudice, racism, sexism, homophobia, transphobia)</c:v>
                </c:pt>
                <c:pt idx="1">
                  <c:v>Review/promotion process</c:v>
                </c:pt>
                <c:pt idx="2">
                  <c:v>Institutional procedures and “red tape”</c:v>
                </c:pt>
                <c:pt idx="3">
                  <c:v>Increasing work responsibilities</c:v>
                </c:pt>
                <c:pt idx="4">
                  <c:v>Budget cuts in your department/unit</c:v>
                </c:pt>
              </c:strCache>
            </c:strRef>
          </c:cat>
          <c:val>
            <c:numRef>
              <c:f>Sheet1!$C$2:$C$6</c:f>
              <c:numCache>
                <c:formatCode>0.0%</c:formatCode>
                <c:ptCount val="5"/>
                <c:pt idx="0">
                  <c:v>0.193</c:v>
                </c:pt>
                <c:pt idx="1">
                  <c:v>0.47399999999999998</c:v>
                </c:pt>
                <c:pt idx="2">
                  <c:v>0.59199999999999997</c:v>
                </c:pt>
                <c:pt idx="3">
                  <c:v>0.67200000000000004</c:v>
                </c:pt>
                <c:pt idx="4">
                  <c:v>0.35899999999999999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359B-40B9-8F9C-2E9BDC42DC55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41942400"/>
        <c:axId val="41939712"/>
      </c:barChart>
      <c:catAx>
        <c:axId val="41942400"/>
        <c:scaling>
          <c:orientation val="minMax"/>
        </c:scaling>
        <c:delete val="0"/>
        <c:axPos val="b"/>
        <c:numFmt formatCode="General" sourceLinked="1"/>
        <c:majorTickMark val="in"/>
        <c:minorTickMark val="none"/>
        <c:tickLblPos val="nextTo"/>
        <c:spPr>
          <a:noFill/>
          <a:ln w="9525" cap="flat" cmpd="sng" algn="ctr">
            <a:solidFill>
              <a:schemeClr val="tx2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1939712"/>
        <c:crosses val="autoZero"/>
        <c:auto val="1"/>
        <c:lblAlgn val="ctr"/>
        <c:lblOffset val="100"/>
        <c:noMultiLvlLbl val="0"/>
      </c:catAx>
      <c:valAx>
        <c:axId val="41939712"/>
        <c:scaling>
          <c:orientation val="minMax"/>
          <c:max val="1"/>
        </c:scaling>
        <c:delete val="0"/>
        <c:axPos val="l"/>
        <c:numFmt formatCode="0%" sourceLinked="0"/>
        <c:majorTickMark val="none"/>
        <c:minorTickMark val="none"/>
        <c:tickLblPos val="nextTo"/>
        <c:spPr>
          <a:noFill/>
          <a:ln>
            <a:solidFill>
              <a:srgbClr val="1F2A44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194240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b="1">
          <a:solidFill>
            <a:schemeClr val="tx2"/>
          </a:solidFill>
        </a:defRPr>
      </a:pPr>
      <a:endParaRPr lang="en-US"/>
    </a:p>
  </c:txPr>
  <c:externalData r:id="rId1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Your Institution</c:v>
                </c:pt>
              </c:strCache>
            </c:strRef>
          </c:tx>
          <c:spPr>
            <a:solidFill>
              <a:schemeClr val="tx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Sheet1!$A$2:$A$7</c:f>
              <c:strCache>
                <c:ptCount val="6"/>
                <c:pt idx="0">
                  <c:v>Child care</c:v>
                </c:pt>
                <c:pt idx="1">
                  <c:v>My physical health</c:v>
                </c:pt>
                <c:pt idx="2">
                  <c:v>My mental heath and/or wellbeing</c:v>
                </c:pt>
                <c:pt idx="3">
                  <c:v>Lack of personal time</c:v>
                </c:pt>
                <c:pt idx="4">
                  <c:v>Self-imposed high expectations</c:v>
                </c:pt>
                <c:pt idx="5">
                  <c:v>Job security</c:v>
                </c:pt>
              </c:strCache>
            </c:strRef>
          </c:cat>
          <c:val>
            <c:numRef>
              <c:f>Sheet1!$B$2:$B$7</c:f>
              <c:numCache>
                <c:formatCode>0.0%</c:formatCode>
                <c:ptCount val="6"/>
                <c:pt idx="0">
                  <c:v>0.54</c:v>
                </c:pt>
                <c:pt idx="1">
                  <c:v>0.64300000000000002</c:v>
                </c:pt>
                <c:pt idx="2">
                  <c:v>0.63500000000000001</c:v>
                </c:pt>
                <c:pt idx="3">
                  <c:v>0.54200000000000004</c:v>
                </c:pt>
                <c:pt idx="4">
                  <c:v>0.745</c:v>
                </c:pt>
                <c:pt idx="5" formatCode="0.00%">
                  <c:v>0.41399999999999998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2BD7-445A-8139-BDDD91D061CC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All Institutions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Sheet1!$A$2:$A$7</c:f>
              <c:strCache>
                <c:ptCount val="6"/>
                <c:pt idx="0">
                  <c:v>Child care</c:v>
                </c:pt>
                <c:pt idx="1">
                  <c:v>My physical health</c:v>
                </c:pt>
                <c:pt idx="2">
                  <c:v>My mental heath and/or wellbeing</c:v>
                </c:pt>
                <c:pt idx="3">
                  <c:v>Lack of personal time</c:v>
                </c:pt>
                <c:pt idx="4">
                  <c:v>Self-imposed high expectations</c:v>
                </c:pt>
                <c:pt idx="5">
                  <c:v>Job security</c:v>
                </c:pt>
              </c:strCache>
            </c:strRef>
          </c:cat>
          <c:val>
            <c:numRef>
              <c:f>Sheet1!$C$2:$C$7</c:f>
              <c:numCache>
                <c:formatCode>0.0%</c:formatCode>
                <c:ptCount val="6"/>
                <c:pt idx="0">
                  <c:v>0.49299999999999999</c:v>
                </c:pt>
                <c:pt idx="1">
                  <c:v>0.61299999999999999</c:v>
                </c:pt>
                <c:pt idx="2">
                  <c:v>0.56999999999999995</c:v>
                </c:pt>
                <c:pt idx="3">
                  <c:v>0.49399999999999999</c:v>
                </c:pt>
                <c:pt idx="4">
                  <c:v>0.72399999999999998</c:v>
                </c:pt>
                <c:pt idx="5">
                  <c:v>0.307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2BD7-445A-8139-BDDD91D061CC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41709952"/>
        <c:axId val="41711488"/>
      </c:barChart>
      <c:catAx>
        <c:axId val="41709952"/>
        <c:scaling>
          <c:orientation val="minMax"/>
        </c:scaling>
        <c:delete val="0"/>
        <c:axPos val="b"/>
        <c:numFmt formatCode="General" sourceLinked="1"/>
        <c:majorTickMark val="in"/>
        <c:minorTickMark val="none"/>
        <c:tickLblPos val="nextTo"/>
        <c:spPr>
          <a:noFill/>
          <a:ln w="9525" cap="flat" cmpd="sng" algn="ctr">
            <a:solidFill>
              <a:schemeClr val="tx2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1711488"/>
        <c:crosses val="autoZero"/>
        <c:auto val="1"/>
        <c:lblAlgn val="ctr"/>
        <c:lblOffset val="100"/>
        <c:noMultiLvlLbl val="0"/>
      </c:catAx>
      <c:valAx>
        <c:axId val="41711488"/>
        <c:scaling>
          <c:orientation val="minMax"/>
          <c:max val="1"/>
        </c:scaling>
        <c:delete val="0"/>
        <c:axPos val="l"/>
        <c:numFmt formatCode="0%" sourceLinked="0"/>
        <c:majorTickMark val="none"/>
        <c:minorTickMark val="none"/>
        <c:tickLblPos val="nextTo"/>
        <c:spPr>
          <a:noFill/>
          <a:ln>
            <a:solidFill>
              <a:srgbClr val="1F2A44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170995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1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b="1">
          <a:solidFill>
            <a:schemeClr val="tx2"/>
          </a:solidFill>
        </a:defRPr>
      </a:pPr>
      <a:endParaRPr lang="en-US"/>
    </a:p>
  </c:txPr>
  <c:externalData r:id="rId1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1" i="0" u="none" strike="noStrike" kern="1200" spc="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r>
              <a:rPr lang="en-US" sz="2000" dirty="0"/>
              <a:t>Staff</a:t>
            </a:r>
            <a:r>
              <a:rPr lang="en-US" sz="2000" baseline="0" dirty="0"/>
              <a:t> Satisfaction with the Atmosphere for:</a:t>
            </a:r>
            <a:endParaRPr lang="en-US" sz="2000" dirty="0"/>
          </a:p>
        </c:rich>
      </c:tx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Your Institution</c:v>
                </c:pt>
              </c:strCache>
            </c:strRef>
          </c:tx>
          <c:spPr>
            <a:solidFill>
              <a:schemeClr val="tx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Sexual orientation differences</c:v>
                </c:pt>
                <c:pt idx="1">
                  <c:v>Political differences</c:v>
                </c:pt>
                <c:pt idx="2">
                  <c:v>Religious differences</c:v>
                </c:pt>
                <c:pt idx="3">
                  <c:v>Gender differences</c:v>
                </c:pt>
                <c:pt idx="4">
                  <c:v>Individuals with disabilities</c:v>
                </c:pt>
              </c:strCache>
            </c:strRef>
          </c:cat>
          <c:val>
            <c:numRef>
              <c:f>Sheet1!$B$2:$B$6</c:f>
              <c:numCache>
                <c:formatCode>0.0%</c:formatCode>
                <c:ptCount val="5"/>
                <c:pt idx="0">
                  <c:v>0.55700000000000005</c:v>
                </c:pt>
                <c:pt idx="1">
                  <c:v>0.39600000000000002</c:v>
                </c:pt>
                <c:pt idx="2">
                  <c:v>0.46300000000000002</c:v>
                </c:pt>
                <c:pt idx="3">
                  <c:v>0.51800000000000002</c:v>
                </c:pt>
                <c:pt idx="4">
                  <c:v>0.49099999999999999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3C2A-48FB-ABE5-32A8CC20A467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All Institutions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Sexual orientation differences</c:v>
                </c:pt>
                <c:pt idx="1">
                  <c:v>Political differences</c:v>
                </c:pt>
                <c:pt idx="2">
                  <c:v>Religious differences</c:v>
                </c:pt>
                <c:pt idx="3">
                  <c:v>Gender differences</c:v>
                </c:pt>
                <c:pt idx="4">
                  <c:v>Individuals with disabilities</c:v>
                </c:pt>
              </c:strCache>
            </c:strRef>
          </c:cat>
          <c:val>
            <c:numRef>
              <c:f>Sheet1!$C$2:$C$6</c:f>
              <c:numCache>
                <c:formatCode>0.0%</c:formatCode>
                <c:ptCount val="5"/>
                <c:pt idx="0">
                  <c:v>0.54100000000000004</c:v>
                </c:pt>
                <c:pt idx="1">
                  <c:v>0.45600000000000002</c:v>
                </c:pt>
                <c:pt idx="2">
                  <c:v>0.57099999999999995</c:v>
                </c:pt>
                <c:pt idx="3">
                  <c:v>0.52700000000000002</c:v>
                </c:pt>
                <c:pt idx="4">
                  <c:v>0.56100000000000005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3C2A-48FB-ABE5-32A8CC20A467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41665280"/>
        <c:axId val="41666816"/>
      </c:barChart>
      <c:catAx>
        <c:axId val="41665280"/>
        <c:scaling>
          <c:orientation val="minMax"/>
        </c:scaling>
        <c:delete val="0"/>
        <c:axPos val="b"/>
        <c:numFmt formatCode="General" sourceLinked="1"/>
        <c:majorTickMark val="in"/>
        <c:minorTickMark val="none"/>
        <c:tickLblPos val="nextTo"/>
        <c:spPr>
          <a:noFill/>
          <a:ln w="9525" cap="flat" cmpd="sng" algn="ctr">
            <a:solidFill>
              <a:schemeClr val="tx2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1666816"/>
        <c:crosses val="autoZero"/>
        <c:auto val="1"/>
        <c:lblAlgn val="ctr"/>
        <c:lblOffset val="100"/>
        <c:noMultiLvlLbl val="0"/>
      </c:catAx>
      <c:valAx>
        <c:axId val="41666816"/>
        <c:scaling>
          <c:orientation val="minMax"/>
          <c:max val="1"/>
        </c:scaling>
        <c:delete val="0"/>
        <c:axPos val="l"/>
        <c:numFmt formatCode="0%" sourceLinked="0"/>
        <c:majorTickMark val="none"/>
        <c:minorTickMark val="none"/>
        <c:tickLblPos val="nextTo"/>
        <c:spPr>
          <a:noFill/>
          <a:ln>
            <a:solidFill>
              <a:srgbClr val="1F2A44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166528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1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b="1">
          <a:solidFill>
            <a:schemeClr val="tx2"/>
          </a:solidFill>
        </a:defRPr>
      </a:pPr>
      <a:endParaRPr lang="en-US"/>
    </a:p>
  </c:txPr>
  <c:externalData r:id="rId1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1" i="0" u="none" strike="noStrike" kern="1200" spc="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r>
              <a:rPr lang="en-US" sz="2000" baseline="0" dirty="0"/>
              <a:t>Satisfaction with Campus Racial/Ethnic Diversity</a:t>
            </a:r>
          </a:p>
          <a:p>
            <a:pPr>
              <a:defRPr sz="2000" b="1" i="0" u="none" strike="noStrike" kern="1200" spc="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r>
              <a:rPr lang="en-US" sz="1800" baseline="0" dirty="0"/>
              <a:t>(% Indicating “Satisfied” or “Very Satisfied”)</a:t>
            </a:r>
            <a:endParaRPr lang="en-US" sz="2000" dirty="0"/>
          </a:p>
        </c:rich>
      </c:tx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Your Institution</c:v>
                </c:pt>
              </c:strCache>
            </c:strRef>
          </c:tx>
          <c:spPr>
            <a:solidFill>
              <a:schemeClr val="tx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Racial and ethnic diversity of the faculty</c:v>
                </c:pt>
                <c:pt idx="1">
                  <c:v>Racial and ethnic diversity of the staff</c:v>
                </c:pt>
                <c:pt idx="2">
                  <c:v>Racial and ethnic diversity of the student body</c:v>
                </c:pt>
              </c:strCache>
            </c:strRef>
          </c:cat>
          <c:val>
            <c:numRef>
              <c:f>Sheet1!$B$2:$B$4</c:f>
              <c:numCache>
                <c:formatCode>0.0%</c:formatCode>
                <c:ptCount val="3"/>
                <c:pt idx="0">
                  <c:v>0.41799999999999998</c:v>
                </c:pt>
                <c:pt idx="1">
                  <c:v>0.51900000000000002</c:v>
                </c:pt>
                <c:pt idx="2">
                  <c:v>0.67800000000000005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0005-4037-9526-2BF3B09C46DE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All Institutions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Racial and ethnic diversity of the faculty</c:v>
                </c:pt>
                <c:pt idx="1">
                  <c:v>Racial and ethnic diversity of the staff</c:v>
                </c:pt>
                <c:pt idx="2">
                  <c:v>Racial and ethnic diversity of the student body</c:v>
                </c:pt>
              </c:strCache>
            </c:strRef>
          </c:cat>
          <c:val>
            <c:numRef>
              <c:f>Sheet1!$C$2:$C$4</c:f>
              <c:numCache>
                <c:formatCode>0.0%</c:formatCode>
                <c:ptCount val="3"/>
                <c:pt idx="0">
                  <c:v>0.38400000000000001</c:v>
                </c:pt>
                <c:pt idx="1">
                  <c:v>0.45500000000000002</c:v>
                </c:pt>
                <c:pt idx="2">
                  <c:v>0.48399999999999999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0005-4037-9526-2BF3B09C46DE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41953536"/>
        <c:axId val="41955328"/>
      </c:barChart>
      <c:catAx>
        <c:axId val="41953536"/>
        <c:scaling>
          <c:orientation val="minMax"/>
        </c:scaling>
        <c:delete val="0"/>
        <c:axPos val="b"/>
        <c:numFmt formatCode="General" sourceLinked="1"/>
        <c:majorTickMark val="in"/>
        <c:minorTickMark val="none"/>
        <c:tickLblPos val="nextTo"/>
        <c:spPr>
          <a:noFill/>
          <a:ln w="9525" cap="flat" cmpd="sng" algn="ctr">
            <a:solidFill>
              <a:schemeClr val="tx2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1955328"/>
        <c:crosses val="autoZero"/>
        <c:auto val="1"/>
        <c:lblAlgn val="ctr"/>
        <c:lblOffset val="100"/>
        <c:noMultiLvlLbl val="0"/>
      </c:catAx>
      <c:valAx>
        <c:axId val="41955328"/>
        <c:scaling>
          <c:orientation val="minMax"/>
        </c:scaling>
        <c:delete val="0"/>
        <c:axPos val="l"/>
        <c:numFmt formatCode="0%" sourceLinked="0"/>
        <c:majorTickMark val="none"/>
        <c:minorTickMark val="none"/>
        <c:tickLblPos val="nextTo"/>
        <c:spPr>
          <a:noFill/>
          <a:ln>
            <a:solidFill>
              <a:srgbClr val="1F2A44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195353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1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b="1">
          <a:solidFill>
            <a:schemeClr val="tx2"/>
          </a:solidFill>
        </a:defRPr>
      </a:pPr>
      <a:endParaRPr lang="en-US"/>
    </a:p>
  </c:txPr>
  <c:externalData r:id="rId1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80820338634141"/>
          <c:y val="4.2238845144356899E-2"/>
          <c:w val="0.56791247598866201"/>
          <c:h val="0.6142037699832969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Your Institution</c:v>
                </c:pt>
              </c:strCache>
            </c:strRef>
          </c:tx>
          <c:spPr>
            <a:solidFill>
              <a:schemeClr val="tx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Commitment to hiring women &amp; minorities</c:v>
                </c:pt>
              </c:strCache>
            </c:strRef>
          </c:cat>
          <c:val>
            <c:numRef>
              <c:f>Sheet1!$B$2</c:f>
              <c:numCache>
                <c:formatCode>0.00%</c:formatCode>
                <c:ptCount val="1"/>
                <c:pt idx="0">
                  <c:v>0.48799999999999999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7AD6-4529-9FB7-47D0665F9E10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All Institutions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Commitment to hiring women &amp; minorities</c:v>
                </c:pt>
              </c:strCache>
            </c:strRef>
          </c:cat>
          <c:val>
            <c:numRef>
              <c:f>Sheet1!$C$2</c:f>
              <c:numCache>
                <c:formatCode>0.0%</c:formatCode>
                <c:ptCount val="1"/>
                <c:pt idx="0">
                  <c:v>0.53600000000000003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7AD6-4529-9FB7-47D0665F9E10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41986304"/>
        <c:axId val="42532864"/>
      </c:barChart>
      <c:catAx>
        <c:axId val="419863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2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2532864"/>
        <c:crosses val="autoZero"/>
        <c:auto val="1"/>
        <c:lblAlgn val="ctr"/>
        <c:lblOffset val="100"/>
        <c:noMultiLvlLbl val="0"/>
      </c:catAx>
      <c:valAx>
        <c:axId val="42532864"/>
        <c:scaling>
          <c:orientation val="minMax"/>
        </c:scaling>
        <c:delete val="0"/>
        <c:axPos val="l"/>
        <c:numFmt formatCode="0%" sourceLinked="0"/>
        <c:majorTickMark val="in"/>
        <c:minorTickMark val="none"/>
        <c:tickLblPos val="nextTo"/>
        <c:spPr>
          <a:noFill/>
          <a:ln>
            <a:solidFill>
              <a:schemeClr val="tx2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198630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7557791716959701"/>
          <c:y val="0.85049180327868901"/>
          <c:w val="0.67087367395863495"/>
          <c:h val="0.11672131147541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 b="1">
          <a:solidFill>
            <a:schemeClr val="tx2"/>
          </a:solidFill>
        </a:defRPr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0" i="0" u="none" strike="noStrike" kern="1200" spc="0" baseline="0">
                <a:solidFill>
                  <a:srgbClr val="1F2A44"/>
                </a:solidFill>
                <a:latin typeface="Franklin Gothic Medium" panose="020B0603020102020204" pitchFamily="34" charset="0"/>
                <a:ea typeface="+mn-ea"/>
                <a:cs typeface="+mn-cs"/>
              </a:defRPr>
            </a:pPr>
            <a:r>
              <a:rPr lang="en-US" sz="2000" b="0" dirty="0">
                <a:latin typeface="Franklin Gothic Medium" panose="020B0603020102020204" pitchFamily="34" charset="0"/>
              </a:rPr>
              <a:t>Years</a:t>
            </a:r>
            <a:r>
              <a:rPr lang="en-US" sz="2000" b="0" baseline="0" dirty="0">
                <a:latin typeface="Franklin Gothic Medium" panose="020B0603020102020204" pitchFamily="34" charset="0"/>
              </a:rPr>
              <a:t> Employed:</a:t>
            </a:r>
            <a:endParaRPr lang="en-US" sz="2000" b="0" dirty="0">
              <a:latin typeface="Franklin Gothic Medium" panose="020B0603020102020204" pitchFamily="34" charset="0"/>
            </a:endParaRP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At this institution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rgbClr val="1F2A44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Sheet1!$A$2:$A$7</c:f>
              <c:strCache>
                <c:ptCount val="6"/>
                <c:pt idx="0">
                  <c:v>Less than 1 year</c:v>
                </c:pt>
                <c:pt idx="1">
                  <c:v>1-4 years</c:v>
                </c:pt>
                <c:pt idx="2">
                  <c:v>5-10 years</c:v>
                </c:pt>
                <c:pt idx="3">
                  <c:v>11-15 years</c:v>
                </c:pt>
                <c:pt idx="4">
                  <c:v>16-20 years</c:v>
                </c:pt>
                <c:pt idx="5">
                  <c:v>More than 20 years</c:v>
                </c:pt>
              </c:strCache>
            </c:strRef>
          </c:cat>
          <c:val>
            <c:numRef>
              <c:f>Sheet1!$B$2:$B$7</c:f>
              <c:numCache>
                <c:formatCode>0.0%</c:formatCode>
                <c:ptCount val="6"/>
                <c:pt idx="0">
                  <c:v>0.10100000000000001</c:v>
                </c:pt>
                <c:pt idx="1">
                  <c:v>0.39700000000000002</c:v>
                </c:pt>
                <c:pt idx="2">
                  <c:v>0.28799999999999998</c:v>
                </c:pt>
                <c:pt idx="3">
                  <c:v>0.191</c:v>
                </c:pt>
                <c:pt idx="4">
                  <c:v>1.7000000000000001E-2</c:v>
                </c:pt>
                <c:pt idx="5">
                  <c:v>6.0000000000000001E-3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C92A-4927-BAF4-04C239675CC8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In your current position</c:v>
                </c:pt>
              </c:strCache>
            </c:strRef>
          </c:tx>
          <c:spPr>
            <a:solidFill>
              <a:schemeClr val="tx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rgbClr val="1F2A44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Sheet1!$A$2:$A$7</c:f>
              <c:strCache>
                <c:ptCount val="6"/>
                <c:pt idx="0">
                  <c:v>Less than 1 year</c:v>
                </c:pt>
                <c:pt idx="1">
                  <c:v>1-4 years</c:v>
                </c:pt>
                <c:pt idx="2">
                  <c:v>5-10 years</c:v>
                </c:pt>
                <c:pt idx="3">
                  <c:v>11-15 years</c:v>
                </c:pt>
                <c:pt idx="4">
                  <c:v>16-20 years</c:v>
                </c:pt>
                <c:pt idx="5">
                  <c:v>More than 20 years</c:v>
                </c:pt>
              </c:strCache>
            </c:strRef>
          </c:cat>
          <c:val>
            <c:numRef>
              <c:f>Sheet1!$C$2:$C$7</c:f>
              <c:numCache>
                <c:formatCode>0.0%</c:formatCode>
                <c:ptCount val="6"/>
                <c:pt idx="0">
                  <c:v>0.17</c:v>
                </c:pt>
                <c:pt idx="1">
                  <c:v>0.49399999999999999</c:v>
                </c:pt>
                <c:pt idx="2">
                  <c:v>0.215</c:v>
                </c:pt>
                <c:pt idx="3">
                  <c:v>9.8000000000000004E-2</c:v>
                </c:pt>
                <c:pt idx="4">
                  <c:v>0.01</c:v>
                </c:pt>
                <c:pt idx="5">
                  <c:v>1.2E-2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C92A-4927-BAF4-04C239675CC8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09"/>
        <c:overlap val="-27"/>
        <c:axId val="37098240"/>
        <c:axId val="37099776"/>
      </c:barChart>
      <c:catAx>
        <c:axId val="37098240"/>
        <c:scaling>
          <c:orientation val="minMax"/>
        </c:scaling>
        <c:delete val="0"/>
        <c:axPos val="b"/>
        <c:numFmt formatCode="General" sourceLinked="1"/>
        <c:majorTickMark val="in"/>
        <c:minorTickMark val="none"/>
        <c:tickLblPos val="nextTo"/>
        <c:spPr>
          <a:noFill/>
          <a:ln w="9525" cap="flat" cmpd="sng" algn="ctr">
            <a:solidFill>
              <a:srgbClr val="1F2A44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rgbClr val="1F2A44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7099776"/>
        <c:crosses val="autoZero"/>
        <c:auto val="1"/>
        <c:lblAlgn val="ctr"/>
        <c:lblOffset val="100"/>
        <c:noMultiLvlLbl val="0"/>
      </c:catAx>
      <c:valAx>
        <c:axId val="37099776"/>
        <c:scaling>
          <c:orientation val="minMax"/>
        </c:scaling>
        <c:delete val="0"/>
        <c:axPos val="l"/>
        <c:numFmt formatCode="0%" sourceLinked="0"/>
        <c:majorTickMark val="none"/>
        <c:minorTickMark val="none"/>
        <c:tickLblPos val="nextTo"/>
        <c:spPr>
          <a:noFill/>
          <a:ln>
            <a:solidFill>
              <a:srgbClr val="1F2A44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rgbClr val="1F2A44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709824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baseline="0">
              <a:solidFill>
                <a:srgbClr val="1F2A44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 b="1">
          <a:solidFill>
            <a:srgbClr val="1F2A44"/>
          </a:solidFill>
          <a:latin typeface="+mn-lt"/>
        </a:defRPr>
      </a:pPr>
      <a:endParaRPr lang="en-US"/>
    </a:p>
  </c:txPr>
  <c:externalData r:id="rId1">
    <c:autoUpdate val="0"/>
  </c:externalData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8390410568072197"/>
          <c:y val="4.2238690751891302E-2"/>
          <c:w val="0.56482872944543305"/>
          <c:h val="0.5960219518014789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Your Institution</c:v>
                </c:pt>
              </c:strCache>
            </c:strRef>
          </c:tx>
          <c:spPr>
            <a:solidFill>
              <a:schemeClr val="tx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Effective hiring practices &amp; policies that increase staff diversity</c:v>
                </c:pt>
              </c:strCache>
            </c:strRef>
          </c:cat>
          <c:val>
            <c:numRef>
              <c:f>Sheet1!$B$2</c:f>
              <c:numCache>
                <c:formatCode>0.0%</c:formatCode>
                <c:ptCount val="1"/>
                <c:pt idx="0">
                  <c:v>0.38300000000000001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6F67-4407-AC6F-3509DA94059E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All Institutions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Effective hiring practices &amp; policies that increase staff diversity</c:v>
                </c:pt>
              </c:strCache>
            </c:strRef>
          </c:cat>
          <c:val>
            <c:numRef>
              <c:f>Sheet1!$C$2</c:f>
              <c:numCache>
                <c:formatCode>0.0%</c:formatCode>
                <c:ptCount val="1"/>
                <c:pt idx="0">
                  <c:v>0.46200000000000002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6F67-4407-AC6F-3509DA94059E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42588032"/>
        <c:axId val="42589568"/>
      </c:barChart>
      <c:catAx>
        <c:axId val="425880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2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2589568"/>
        <c:crosses val="autoZero"/>
        <c:auto val="1"/>
        <c:lblAlgn val="ctr"/>
        <c:lblOffset val="100"/>
        <c:noMultiLvlLbl val="0"/>
      </c:catAx>
      <c:valAx>
        <c:axId val="42589568"/>
        <c:scaling>
          <c:orientation val="minMax"/>
          <c:min val="0"/>
        </c:scaling>
        <c:delete val="0"/>
        <c:axPos val="l"/>
        <c:numFmt formatCode="0%" sourceLinked="0"/>
        <c:majorTickMark val="in"/>
        <c:minorTickMark val="none"/>
        <c:tickLblPos val="nextTo"/>
        <c:spPr>
          <a:noFill/>
          <a:ln>
            <a:solidFill>
              <a:schemeClr val="tx2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258803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1258287568834903"/>
          <c:y val="0.86903225806451601"/>
          <c:w val="0.67087367395863495"/>
          <c:h val="0.11483870967741901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 b="1">
          <a:solidFill>
            <a:schemeClr val="tx2"/>
          </a:solidFill>
        </a:defRPr>
      </a:pPr>
      <a:endParaRPr lang="en-US"/>
    </a:p>
  </c:txPr>
  <c:externalData r:id="rId1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1" i="0" u="none" strike="noStrike" kern="1200" spc="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r>
              <a:rPr lang="en-US" sz="2000" dirty="0"/>
              <a:t>This institution</a:t>
            </a:r>
            <a:r>
              <a:rPr lang="en-US" sz="2000" baseline="0" dirty="0"/>
              <a:t>:</a:t>
            </a:r>
            <a:endParaRPr lang="en-US" sz="2000" dirty="0"/>
          </a:p>
        </c:rich>
      </c:tx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6.5749854184893597E-2"/>
          <c:y val="0.113490155601359"/>
          <c:w val="0.91727483717313096"/>
          <c:h val="0.5258150308073209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Your Institution</c:v>
                </c:pt>
              </c:strCache>
            </c:strRef>
          </c:tx>
          <c:spPr>
            <a:solidFill>
              <a:schemeClr val="tx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Sheet1!$A$2:$A$7</c:f>
              <c:strCache>
                <c:ptCount val="6"/>
                <c:pt idx="0">
                  <c:v>Encourages staff to have a public voice &amp; share their ideas openly</c:v>
                </c:pt>
                <c:pt idx="1">
                  <c:v>Has campus administrators who regularly speak about the value of diversity</c:v>
                </c:pt>
                <c:pt idx="2">
                  <c:v>Promotes the appreciation of cultural differences</c:v>
                </c:pt>
                <c:pt idx="3">
                  <c:v>Provides the campus community w/ opportunities to share feelings about issues of concern  </c:v>
                </c:pt>
                <c:pt idx="4">
                  <c:v>Rewards staff for their participation in diversity efforts </c:v>
                </c:pt>
                <c:pt idx="5">
                  <c:v>Has a lot of racial tension</c:v>
                </c:pt>
              </c:strCache>
            </c:strRef>
          </c:cat>
          <c:val>
            <c:numRef>
              <c:f>Sheet1!$B$2:$B$7</c:f>
              <c:numCache>
                <c:formatCode>0.0%</c:formatCode>
                <c:ptCount val="6"/>
                <c:pt idx="0">
                  <c:v>0.54900000000000004</c:v>
                </c:pt>
                <c:pt idx="1">
                  <c:v>0.78600000000000003</c:v>
                </c:pt>
                <c:pt idx="2">
                  <c:v>0.78600000000000003</c:v>
                </c:pt>
                <c:pt idx="3">
                  <c:v>0.64800000000000002</c:v>
                </c:pt>
                <c:pt idx="4">
                  <c:v>0.28100000000000003</c:v>
                </c:pt>
                <c:pt idx="5">
                  <c:v>0.20200000000000001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1A5D-477D-868E-C31582AC42AF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All Institutions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Sheet1!$A$2:$A$7</c:f>
              <c:strCache>
                <c:ptCount val="6"/>
                <c:pt idx="0">
                  <c:v>Encourages staff to have a public voice &amp; share their ideas openly</c:v>
                </c:pt>
                <c:pt idx="1">
                  <c:v>Has campus administrators who regularly speak about the value of diversity</c:v>
                </c:pt>
                <c:pt idx="2">
                  <c:v>Promotes the appreciation of cultural differences</c:v>
                </c:pt>
                <c:pt idx="3">
                  <c:v>Provides the campus community w/ opportunities to share feelings about issues of concern  </c:v>
                </c:pt>
                <c:pt idx="4">
                  <c:v>Rewards staff for their participation in diversity efforts </c:v>
                </c:pt>
                <c:pt idx="5">
                  <c:v>Has a lot of racial tension</c:v>
                </c:pt>
              </c:strCache>
            </c:strRef>
          </c:cat>
          <c:val>
            <c:numRef>
              <c:f>Sheet1!$C$2:$C$7</c:f>
              <c:numCache>
                <c:formatCode>0.0%</c:formatCode>
                <c:ptCount val="6"/>
                <c:pt idx="0">
                  <c:v>0.65300000000000002</c:v>
                </c:pt>
                <c:pt idx="1">
                  <c:v>0.75900000000000001</c:v>
                </c:pt>
                <c:pt idx="2">
                  <c:v>0.81899999999999995</c:v>
                </c:pt>
                <c:pt idx="3">
                  <c:v>0.73399999999999999</c:v>
                </c:pt>
                <c:pt idx="4">
                  <c:v>0.307</c:v>
                </c:pt>
                <c:pt idx="5">
                  <c:v>0.187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1A5D-477D-868E-C31582AC42AF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42649856"/>
        <c:axId val="42010880"/>
      </c:barChart>
      <c:catAx>
        <c:axId val="42649856"/>
        <c:scaling>
          <c:orientation val="minMax"/>
        </c:scaling>
        <c:delete val="0"/>
        <c:axPos val="b"/>
        <c:numFmt formatCode="General" sourceLinked="1"/>
        <c:majorTickMark val="in"/>
        <c:minorTickMark val="none"/>
        <c:tickLblPos val="nextTo"/>
        <c:spPr>
          <a:noFill/>
          <a:ln w="9525" cap="flat" cmpd="sng" algn="ctr">
            <a:solidFill>
              <a:schemeClr val="tx2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2010880"/>
        <c:crosses val="autoZero"/>
        <c:auto val="1"/>
        <c:lblAlgn val="ctr"/>
        <c:lblOffset val="100"/>
        <c:noMultiLvlLbl val="0"/>
      </c:catAx>
      <c:valAx>
        <c:axId val="42010880"/>
        <c:scaling>
          <c:orientation val="minMax"/>
        </c:scaling>
        <c:delete val="0"/>
        <c:axPos val="l"/>
        <c:numFmt formatCode="0%" sourceLinked="0"/>
        <c:majorTickMark val="none"/>
        <c:minorTickMark val="none"/>
        <c:tickLblPos val="nextTo"/>
        <c:spPr>
          <a:noFill/>
          <a:ln>
            <a:solidFill>
              <a:srgbClr val="1F2A44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264985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3236232623699802"/>
          <c:y val="0.94267969844182797"/>
          <c:w val="0.33527534752600402"/>
          <c:h val="5.732030155817190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1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b="1">
          <a:solidFill>
            <a:schemeClr val="tx2"/>
          </a:solidFill>
        </a:defRPr>
      </a:pPr>
      <a:endParaRPr lang="en-US"/>
    </a:p>
  </c:txPr>
  <c:externalData r:id="rId1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Your Institution</c:v>
                </c:pt>
              </c:strCache>
            </c:strRef>
          </c:tx>
          <c:spPr>
            <a:solidFill>
              <a:schemeClr val="tx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Create and sustain partnerships with surrounding communities</c:v>
                </c:pt>
                <c:pt idx="1">
                  <c:v>Enhance diversity on campus</c:v>
                </c:pt>
                <c:pt idx="2">
                  <c:v>Investment in the professional development of staff</c:v>
                </c:pt>
                <c:pt idx="3">
                  <c:v>Consider staff views in institutional decision-making</c:v>
                </c:pt>
                <c:pt idx="4">
                  <c:v>Build or modernize campus facilities</c:v>
                </c:pt>
              </c:strCache>
            </c:strRef>
          </c:cat>
          <c:val>
            <c:numRef>
              <c:f>Sheet1!$B$2:$B$6</c:f>
              <c:numCache>
                <c:formatCode>0.0%</c:formatCode>
                <c:ptCount val="5"/>
                <c:pt idx="0">
                  <c:v>0.51500000000000001</c:v>
                </c:pt>
                <c:pt idx="1">
                  <c:v>0.53700000000000003</c:v>
                </c:pt>
                <c:pt idx="2">
                  <c:v>0.218</c:v>
                </c:pt>
                <c:pt idx="3">
                  <c:v>0.183</c:v>
                </c:pt>
                <c:pt idx="4">
                  <c:v>0.80900000000000005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B69A-421C-9EEA-106E77B389CF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All Institutions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Create and sustain partnerships with surrounding communities</c:v>
                </c:pt>
                <c:pt idx="1">
                  <c:v>Enhance diversity on campus</c:v>
                </c:pt>
                <c:pt idx="2">
                  <c:v>Investment in the professional development of staff</c:v>
                </c:pt>
                <c:pt idx="3">
                  <c:v>Consider staff views in institutional decision-making</c:v>
                </c:pt>
                <c:pt idx="4">
                  <c:v>Build or modernize campus facilities</c:v>
                </c:pt>
              </c:strCache>
            </c:strRef>
          </c:cat>
          <c:val>
            <c:numRef>
              <c:f>Sheet1!$C$2:$C$6</c:f>
              <c:numCache>
                <c:formatCode>0.0%</c:formatCode>
                <c:ptCount val="5"/>
                <c:pt idx="0">
                  <c:v>0.53500000000000003</c:v>
                </c:pt>
                <c:pt idx="1">
                  <c:v>0.56200000000000006</c:v>
                </c:pt>
                <c:pt idx="2">
                  <c:v>0.28899999999999998</c:v>
                </c:pt>
                <c:pt idx="3">
                  <c:v>0.23400000000000001</c:v>
                </c:pt>
                <c:pt idx="4">
                  <c:v>0.83499999999999996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B69A-421C-9EEA-106E77B389CF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42081664"/>
        <c:axId val="42091648"/>
      </c:barChart>
      <c:catAx>
        <c:axId val="42081664"/>
        <c:scaling>
          <c:orientation val="minMax"/>
        </c:scaling>
        <c:delete val="0"/>
        <c:axPos val="b"/>
        <c:numFmt formatCode="General" sourceLinked="1"/>
        <c:majorTickMark val="in"/>
        <c:minorTickMark val="none"/>
        <c:tickLblPos val="nextTo"/>
        <c:spPr>
          <a:noFill/>
          <a:ln w="9525" cap="flat" cmpd="sng" algn="ctr">
            <a:solidFill>
              <a:schemeClr val="tx2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2091648"/>
        <c:crosses val="autoZero"/>
        <c:auto val="1"/>
        <c:lblAlgn val="ctr"/>
        <c:lblOffset val="100"/>
        <c:noMultiLvlLbl val="0"/>
      </c:catAx>
      <c:valAx>
        <c:axId val="42091648"/>
        <c:scaling>
          <c:orientation val="minMax"/>
          <c:max val="1"/>
        </c:scaling>
        <c:delete val="0"/>
        <c:axPos val="l"/>
        <c:numFmt formatCode="0%" sourceLinked="0"/>
        <c:majorTickMark val="none"/>
        <c:minorTickMark val="none"/>
        <c:tickLblPos val="nextTo"/>
        <c:spPr>
          <a:noFill/>
          <a:ln>
            <a:solidFill>
              <a:srgbClr val="1F2A44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208166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1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b="1">
          <a:solidFill>
            <a:schemeClr val="tx2"/>
          </a:solidFill>
        </a:defRPr>
      </a:pPr>
      <a:endParaRPr lang="en-US"/>
    </a:p>
  </c:txPr>
  <c:externalData r:id="rId1">
    <c:autoUpdate val="0"/>
  </c:externalData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1" i="0" u="none" strike="noStrike" kern="1200" spc="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r>
              <a:rPr lang="en-US" sz="2000" dirty="0"/>
              <a:t>%</a:t>
            </a:r>
            <a:r>
              <a:rPr lang="en-US" sz="2000" baseline="0" dirty="0"/>
              <a:t> </a:t>
            </a:r>
            <a:r>
              <a:rPr lang="en-US" sz="2000" dirty="0"/>
              <a:t>Indicating</a:t>
            </a:r>
            <a:r>
              <a:rPr lang="en-US" sz="2000" baseline="0" dirty="0"/>
              <a:t> </a:t>
            </a:r>
            <a:r>
              <a:rPr lang="en-US" sz="2000" dirty="0"/>
              <a:t>Experience</a:t>
            </a:r>
            <a:r>
              <a:rPr lang="en-US" sz="2000" baseline="0" dirty="0"/>
              <a:t> with D</a:t>
            </a:r>
            <a:r>
              <a:rPr lang="en-US" sz="2000" dirty="0"/>
              <a:t>iscrimination</a:t>
            </a:r>
            <a:r>
              <a:rPr lang="en-US" sz="2000" baseline="0" dirty="0"/>
              <a:t> </a:t>
            </a:r>
          </a:p>
          <a:p>
            <a:pPr>
              <a:defRPr sz="2000" b="1" i="0" u="none" strike="noStrike" kern="1200" spc="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r>
              <a:rPr lang="en-US" sz="2000" baseline="0" dirty="0"/>
              <a:t>or Exclusion at this Institution Because of Their:</a:t>
            </a:r>
            <a:endParaRPr lang="en-US" sz="2000" dirty="0"/>
          </a:p>
        </c:rich>
      </c:tx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Your Institution</c:v>
                </c:pt>
              </c:strCache>
            </c:strRef>
          </c:tx>
          <c:spPr>
            <a:solidFill>
              <a:schemeClr val="tx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Sheet1!$A$2:$A$7</c:f>
              <c:strCache>
                <c:ptCount val="6"/>
                <c:pt idx="0">
                  <c:v>Age</c:v>
                </c:pt>
                <c:pt idx="1">
                  <c:v>Gender/ 
Gender Identity</c:v>
                </c:pt>
                <c:pt idx="2">
                  <c:v>Job classification (e.g., title, position)</c:v>
                </c:pt>
                <c:pt idx="3">
                  <c:v>Level of education</c:v>
                </c:pt>
                <c:pt idx="4">
                  <c:v>Race/ethnicity</c:v>
                </c:pt>
                <c:pt idx="5">
                  <c:v>Parent/guardian status</c:v>
                </c:pt>
              </c:strCache>
            </c:strRef>
          </c:cat>
          <c:val>
            <c:numRef>
              <c:f>Sheet1!$B$2:$B$7</c:f>
              <c:numCache>
                <c:formatCode>0.0%</c:formatCode>
                <c:ptCount val="6"/>
                <c:pt idx="0">
                  <c:v>0.23699999999999999</c:v>
                </c:pt>
                <c:pt idx="1">
                  <c:v>0.20699999999999999</c:v>
                </c:pt>
                <c:pt idx="2">
                  <c:v>0.505</c:v>
                </c:pt>
                <c:pt idx="3">
                  <c:v>0.27900000000000003</c:v>
                </c:pt>
                <c:pt idx="4">
                  <c:v>0.20599999999999999</c:v>
                </c:pt>
                <c:pt idx="5">
                  <c:v>0.10199999999999999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EAFF-4051-B0AF-37600158617B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All Institutions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Sheet1!$A$2:$A$7</c:f>
              <c:strCache>
                <c:ptCount val="6"/>
                <c:pt idx="0">
                  <c:v>Age</c:v>
                </c:pt>
                <c:pt idx="1">
                  <c:v>Gender/ 
Gender Identity</c:v>
                </c:pt>
                <c:pt idx="2">
                  <c:v>Job classification (e.g., title, position)</c:v>
                </c:pt>
                <c:pt idx="3">
                  <c:v>Level of education</c:v>
                </c:pt>
                <c:pt idx="4">
                  <c:v>Race/ethnicity</c:v>
                </c:pt>
                <c:pt idx="5">
                  <c:v>Parent/guardian status</c:v>
                </c:pt>
              </c:strCache>
            </c:strRef>
          </c:cat>
          <c:val>
            <c:numRef>
              <c:f>Sheet1!$C$2:$C$7</c:f>
              <c:numCache>
                <c:formatCode>0.0%</c:formatCode>
                <c:ptCount val="6"/>
                <c:pt idx="0">
                  <c:v>0.20799999999999999</c:v>
                </c:pt>
                <c:pt idx="1">
                  <c:v>0.17199999999999999</c:v>
                </c:pt>
                <c:pt idx="2">
                  <c:v>0.42399999999999999</c:v>
                </c:pt>
                <c:pt idx="3">
                  <c:v>0.23499999999999999</c:v>
                </c:pt>
                <c:pt idx="4">
                  <c:v>0.11700000000000001</c:v>
                </c:pt>
                <c:pt idx="5">
                  <c:v>8.8999999999999996E-2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EAFF-4051-B0AF-37600158617B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42141568"/>
        <c:axId val="42143104"/>
      </c:barChart>
      <c:catAx>
        <c:axId val="42141568"/>
        <c:scaling>
          <c:orientation val="minMax"/>
        </c:scaling>
        <c:delete val="0"/>
        <c:axPos val="b"/>
        <c:numFmt formatCode="General" sourceLinked="1"/>
        <c:majorTickMark val="in"/>
        <c:minorTickMark val="none"/>
        <c:tickLblPos val="nextTo"/>
        <c:spPr>
          <a:noFill/>
          <a:ln w="9525" cap="flat" cmpd="sng" algn="ctr">
            <a:solidFill>
              <a:schemeClr val="tx2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2143104"/>
        <c:crosses val="autoZero"/>
        <c:auto val="1"/>
        <c:lblAlgn val="ctr"/>
        <c:lblOffset val="100"/>
        <c:noMultiLvlLbl val="0"/>
      </c:catAx>
      <c:valAx>
        <c:axId val="42143104"/>
        <c:scaling>
          <c:orientation val="minMax"/>
          <c:max val="1"/>
        </c:scaling>
        <c:delete val="0"/>
        <c:axPos val="l"/>
        <c:numFmt formatCode="0%" sourceLinked="0"/>
        <c:majorTickMark val="none"/>
        <c:minorTickMark val="none"/>
        <c:tickLblPos val="nextTo"/>
        <c:spPr>
          <a:noFill/>
          <a:ln>
            <a:solidFill>
              <a:srgbClr val="1F2A44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214156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1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b="1">
          <a:solidFill>
            <a:schemeClr val="tx2"/>
          </a:solidFill>
        </a:defRPr>
      </a:pPr>
      <a:endParaRPr lang="en-US"/>
    </a:p>
  </c:txPr>
  <c:externalData r:id="rId1">
    <c:autoUpdate val="0"/>
  </c:externalData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1" i="0" u="none" strike="noStrike" kern="1200" spc="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r>
              <a:rPr lang="en-US" sz="2000" dirty="0"/>
              <a:t>Please indicate how</a:t>
            </a:r>
            <a:r>
              <a:rPr lang="en-US" sz="2000" baseline="0" dirty="0"/>
              <a:t> often at this institution you have:</a:t>
            </a:r>
            <a:endParaRPr lang="en-US" sz="2000" dirty="0"/>
          </a:p>
        </c:rich>
      </c:tx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5.8435039370078698E-2"/>
          <c:y val="0.11437174519851701"/>
          <c:w val="0.92322116575050694"/>
          <c:h val="0.6763633712452610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Your Institution</c:v>
                </c:pt>
              </c:strCache>
            </c:strRef>
          </c:tx>
          <c:spPr>
            <a:solidFill>
              <a:schemeClr val="tx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Assisted a student with a problem about discrimination</c:v>
                </c:pt>
                <c:pt idx="1">
                  <c:v>Witnessed discrimination</c:v>
                </c:pt>
                <c:pt idx="2">
                  <c:v>Been sexually harassed</c:v>
                </c:pt>
                <c:pt idx="3">
                  <c:v>Reported an incident of discrimination to a campus authority</c:v>
                </c:pt>
                <c:pt idx="4">
                  <c:v>Reported an incident of sexual harassment to a campus authority</c:v>
                </c:pt>
              </c:strCache>
            </c:strRef>
          </c:cat>
          <c:val>
            <c:numRef>
              <c:f>Sheet1!$B$2:$B$6</c:f>
              <c:numCache>
                <c:formatCode>0.0%</c:formatCode>
                <c:ptCount val="5"/>
                <c:pt idx="0">
                  <c:v>0.32100000000000001</c:v>
                </c:pt>
                <c:pt idx="1">
                  <c:v>0.45300000000000001</c:v>
                </c:pt>
                <c:pt idx="2">
                  <c:v>0.122</c:v>
                </c:pt>
                <c:pt idx="3">
                  <c:v>0.182</c:v>
                </c:pt>
                <c:pt idx="4">
                  <c:v>0.13300000000000001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11F8-42E6-9B35-417DA226FA55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All Institutions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Assisted a student with a problem about discrimination</c:v>
                </c:pt>
                <c:pt idx="1">
                  <c:v>Witnessed discrimination</c:v>
                </c:pt>
                <c:pt idx="2">
                  <c:v>Been sexually harassed</c:v>
                </c:pt>
                <c:pt idx="3">
                  <c:v>Reported an incident of discrimination to a campus authority</c:v>
                </c:pt>
                <c:pt idx="4">
                  <c:v>Reported an incident of sexual harassment to a campus authority</c:v>
                </c:pt>
              </c:strCache>
            </c:strRef>
          </c:cat>
          <c:val>
            <c:numRef>
              <c:f>Sheet1!$C$2:$C$6</c:f>
              <c:numCache>
                <c:formatCode>0.0%</c:formatCode>
                <c:ptCount val="5"/>
                <c:pt idx="0">
                  <c:v>0.35399999999999998</c:v>
                </c:pt>
                <c:pt idx="1">
                  <c:v>0.48</c:v>
                </c:pt>
                <c:pt idx="2">
                  <c:v>0.13900000000000001</c:v>
                </c:pt>
                <c:pt idx="3">
                  <c:v>0.16700000000000001</c:v>
                </c:pt>
                <c:pt idx="4">
                  <c:v>0.126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11F8-42E6-9B35-417DA226FA55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42234624"/>
        <c:axId val="42236160"/>
      </c:barChart>
      <c:catAx>
        <c:axId val="42234624"/>
        <c:scaling>
          <c:orientation val="minMax"/>
        </c:scaling>
        <c:delete val="0"/>
        <c:axPos val="b"/>
        <c:numFmt formatCode="General" sourceLinked="1"/>
        <c:majorTickMark val="in"/>
        <c:minorTickMark val="none"/>
        <c:tickLblPos val="nextTo"/>
        <c:spPr>
          <a:noFill/>
          <a:ln w="9525" cap="flat" cmpd="sng" algn="ctr">
            <a:solidFill>
              <a:schemeClr val="tx2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2236160"/>
        <c:crosses val="autoZero"/>
        <c:auto val="1"/>
        <c:lblAlgn val="ctr"/>
        <c:lblOffset val="100"/>
        <c:noMultiLvlLbl val="0"/>
      </c:catAx>
      <c:valAx>
        <c:axId val="42236160"/>
        <c:scaling>
          <c:orientation val="minMax"/>
          <c:max val="1"/>
        </c:scaling>
        <c:delete val="0"/>
        <c:axPos val="l"/>
        <c:numFmt formatCode="0%" sourceLinked="0"/>
        <c:majorTickMark val="none"/>
        <c:minorTickMark val="none"/>
        <c:tickLblPos val="nextTo"/>
        <c:spPr>
          <a:noFill/>
          <a:ln>
            <a:solidFill>
              <a:srgbClr val="1F2A44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22346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1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b="1">
          <a:solidFill>
            <a:schemeClr val="tx2"/>
          </a:solidFill>
        </a:defRPr>
      </a:pPr>
      <a:endParaRPr lang="en-US"/>
    </a:p>
  </c:txPr>
  <c:externalData r:id="rId1">
    <c:autoUpdate val="0"/>
  </c:externalData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Your Institution</c:v>
                </c:pt>
              </c:strCache>
            </c:strRef>
          </c:tx>
          <c:spPr>
            <a:solidFill>
              <a:schemeClr val="tx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Campus emergencies</c:v>
                </c:pt>
                <c:pt idx="1">
                  <c:v>Sexual assault</c:v>
                </c:pt>
                <c:pt idx="2">
                  <c:v>Discrimination/bias</c:v>
                </c:pt>
                <c:pt idx="3">
                  <c:v>My personal safety on campus</c:v>
                </c:pt>
              </c:strCache>
            </c:strRef>
          </c:cat>
          <c:val>
            <c:numRef>
              <c:f>Sheet1!$B$2:$B$5</c:f>
              <c:numCache>
                <c:formatCode>0.0%</c:formatCode>
                <c:ptCount val="4"/>
                <c:pt idx="0">
                  <c:v>0.57599999999999996</c:v>
                </c:pt>
                <c:pt idx="1">
                  <c:v>0.26800000000000002</c:v>
                </c:pt>
                <c:pt idx="2">
                  <c:v>0.25800000000000001</c:v>
                </c:pt>
                <c:pt idx="3">
                  <c:v>0.84399999999999997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A1A0-4B15-A9A5-18FAF327EFF0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All Instituitons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Campus emergencies</c:v>
                </c:pt>
                <c:pt idx="1">
                  <c:v>Sexual assault</c:v>
                </c:pt>
                <c:pt idx="2">
                  <c:v>Discrimination/bias</c:v>
                </c:pt>
                <c:pt idx="3">
                  <c:v>My personal safety on campus</c:v>
                </c:pt>
              </c:strCache>
            </c:strRef>
          </c:cat>
          <c:val>
            <c:numRef>
              <c:f>Sheet1!$C$2:$C$5</c:f>
              <c:numCache>
                <c:formatCode>0.0%</c:formatCode>
                <c:ptCount val="4"/>
                <c:pt idx="0">
                  <c:v>0.74399999999999999</c:v>
                </c:pt>
                <c:pt idx="1">
                  <c:v>0.48699999999999999</c:v>
                </c:pt>
                <c:pt idx="2">
                  <c:v>0.38800000000000001</c:v>
                </c:pt>
                <c:pt idx="3">
                  <c:v>0.89300000000000002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A1A0-4B15-A9A5-18FAF327EFF0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42690816"/>
        <c:axId val="42708992"/>
      </c:barChart>
      <c:catAx>
        <c:axId val="42690816"/>
        <c:scaling>
          <c:orientation val="minMax"/>
        </c:scaling>
        <c:delete val="0"/>
        <c:axPos val="b"/>
        <c:numFmt formatCode="General" sourceLinked="1"/>
        <c:majorTickMark val="in"/>
        <c:minorTickMark val="none"/>
        <c:tickLblPos val="nextTo"/>
        <c:spPr>
          <a:noFill/>
          <a:ln w="9525" cap="flat" cmpd="sng" algn="ctr">
            <a:solidFill>
              <a:schemeClr val="tx2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2708992"/>
        <c:crosses val="autoZero"/>
        <c:auto val="1"/>
        <c:lblAlgn val="ctr"/>
        <c:lblOffset val="100"/>
        <c:noMultiLvlLbl val="0"/>
      </c:catAx>
      <c:valAx>
        <c:axId val="42708992"/>
        <c:scaling>
          <c:orientation val="minMax"/>
          <c:max val="1"/>
        </c:scaling>
        <c:delete val="0"/>
        <c:axPos val="l"/>
        <c:numFmt formatCode="0%" sourceLinked="0"/>
        <c:majorTickMark val="none"/>
        <c:minorTickMark val="none"/>
        <c:tickLblPos val="nextTo"/>
        <c:spPr>
          <a:noFill/>
          <a:ln>
            <a:solidFill>
              <a:srgbClr val="1F2A44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269081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1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b="1">
          <a:solidFill>
            <a:schemeClr val="tx2"/>
          </a:solidFill>
        </a:defRPr>
      </a:pPr>
      <a:endParaRPr lang="en-US"/>
    </a:p>
  </c:txPr>
  <c:externalData r:id="rId1">
    <c:autoUpdate val="0"/>
  </c:externalData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1" i="0" u="none" strike="noStrike" kern="1200" spc="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My Supervisor:</a:t>
            </a:r>
            <a:r>
              <a:rPr lang="en-US" baseline="0" dirty="0"/>
              <a:t> </a:t>
            </a:r>
            <a:endParaRPr lang="en-US" dirty="0"/>
          </a:p>
        </c:rich>
      </c:tx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6.5749854184893597E-2"/>
          <c:y val="7.8414124015748002E-2"/>
          <c:w val="0.91727483717313096"/>
          <c:h val="0.64108944389763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Your Institution</c:v>
                </c:pt>
              </c:strCache>
            </c:strRef>
          </c:tx>
          <c:spPr>
            <a:solidFill>
              <a:schemeClr val="tx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Sheet1!$A$2:$A$7</c:f>
              <c:strCache>
                <c:ptCount val="6"/>
                <c:pt idx="0">
                  <c:v>Supports my professional development</c:v>
                </c:pt>
                <c:pt idx="1">
                  <c:v>Sets unrealisitc expecations for my job</c:v>
                </c:pt>
                <c:pt idx="2">
                  <c:v>Demonstrates a commitment to diversity and inclusion</c:v>
                </c:pt>
                <c:pt idx="3">
                  <c:v>Provides me with feedback that assists me in performing my job responsibilties</c:v>
                </c:pt>
                <c:pt idx="4">
                  <c:v>Advocates for me</c:v>
                </c:pt>
                <c:pt idx="5">
                  <c:v>Lacks the skills or knowledge to support me in my job</c:v>
                </c:pt>
              </c:strCache>
            </c:strRef>
          </c:cat>
          <c:val>
            <c:numRef>
              <c:f>Sheet1!$B$2:$B$7</c:f>
              <c:numCache>
                <c:formatCode>0.0%</c:formatCode>
                <c:ptCount val="6"/>
                <c:pt idx="0">
                  <c:v>0.81599999999999995</c:v>
                </c:pt>
                <c:pt idx="1">
                  <c:v>0.27600000000000002</c:v>
                </c:pt>
                <c:pt idx="2">
                  <c:v>0.85199999999999998</c:v>
                </c:pt>
                <c:pt idx="3">
                  <c:v>0.69</c:v>
                </c:pt>
                <c:pt idx="4">
                  <c:v>0.71399999999999997</c:v>
                </c:pt>
                <c:pt idx="5">
                  <c:v>0.27100000000000002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11FC-43B8-B756-3014F446DC2D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All Instituitons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Sheet1!$A$2:$A$7</c:f>
              <c:strCache>
                <c:ptCount val="6"/>
                <c:pt idx="0">
                  <c:v>Supports my professional development</c:v>
                </c:pt>
                <c:pt idx="1">
                  <c:v>Sets unrealisitc expecations for my job</c:v>
                </c:pt>
                <c:pt idx="2">
                  <c:v>Demonstrates a commitment to diversity and inclusion</c:v>
                </c:pt>
                <c:pt idx="3">
                  <c:v>Provides me with feedback that assists me in performing my job responsibilties</c:v>
                </c:pt>
                <c:pt idx="4">
                  <c:v>Advocates for me</c:v>
                </c:pt>
                <c:pt idx="5">
                  <c:v>Lacks the skills or knowledge to support me in my job</c:v>
                </c:pt>
              </c:strCache>
            </c:strRef>
          </c:cat>
          <c:val>
            <c:numRef>
              <c:f>Sheet1!$C$2:$C$7</c:f>
              <c:numCache>
                <c:formatCode>0.0%</c:formatCode>
                <c:ptCount val="6"/>
                <c:pt idx="0">
                  <c:v>0.872</c:v>
                </c:pt>
                <c:pt idx="1">
                  <c:v>0.21</c:v>
                </c:pt>
                <c:pt idx="2">
                  <c:v>0.88100000000000001</c:v>
                </c:pt>
                <c:pt idx="3">
                  <c:v>0.79100000000000004</c:v>
                </c:pt>
                <c:pt idx="4">
                  <c:v>0.79100000000000004</c:v>
                </c:pt>
                <c:pt idx="5">
                  <c:v>0.2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11FC-43B8-B756-3014F446DC2D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00"/>
        <c:axId val="42818944"/>
        <c:axId val="42824832"/>
      </c:barChart>
      <c:catAx>
        <c:axId val="42818944"/>
        <c:scaling>
          <c:orientation val="minMax"/>
        </c:scaling>
        <c:delete val="0"/>
        <c:axPos val="b"/>
        <c:numFmt formatCode="General" sourceLinked="1"/>
        <c:majorTickMark val="in"/>
        <c:minorTickMark val="none"/>
        <c:tickLblPos val="nextTo"/>
        <c:spPr>
          <a:noFill/>
          <a:ln w="9525" cap="flat" cmpd="sng" algn="ctr">
            <a:solidFill>
              <a:schemeClr val="tx2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2824832"/>
        <c:crosses val="autoZero"/>
        <c:auto val="1"/>
        <c:lblAlgn val="ctr"/>
        <c:lblOffset val="100"/>
        <c:noMultiLvlLbl val="0"/>
      </c:catAx>
      <c:valAx>
        <c:axId val="42824832"/>
        <c:scaling>
          <c:orientation val="minMax"/>
          <c:max val="1"/>
        </c:scaling>
        <c:delete val="0"/>
        <c:axPos val="l"/>
        <c:numFmt formatCode="0%" sourceLinked="0"/>
        <c:majorTickMark val="none"/>
        <c:minorTickMark val="none"/>
        <c:tickLblPos val="nextTo"/>
        <c:spPr>
          <a:noFill/>
          <a:ln>
            <a:solidFill>
              <a:srgbClr val="1F2A44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281894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3236232623699802"/>
          <c:y val="0.93663980479002595"/>
          <c:w val="0.33527534752600402"/>
          <c:h val="5.554769520997369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1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b="1">
          <a:solidFill>
            <a:schemeClr val="tx2"/>
          </a:solidFill>
        </a:defRPr>
      </a:pPr>
      <a:endParaRPr lang="en-US"/>
    </a:p>
  </c:txPr>
  <c:externalData r:id="rId1">
    <c:autoUpdate val="0"/>
  </c:externalData>
</c:chartSpace>
</file>

<file path=ppt/charts/chart2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spc="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r>
              <a:rPr lang="en-US" sz="1800" dirty="0"/>
              <a:t>Have you participated in any of the following</a:t>
            </a:r>
            <a:r>
              <a:rPr lang="en-US" sz="1800" baseline="0" dirty="0"/>
              <a:t> opportunities provided by this institution:</a:t>
            </a:r>
            <a:endParaRPr lang="en-US" sz="1800" dirty="0"/>
          </a:p>
        </c:rich>
      </c:tx>
      <c:layout>
        <c:manualLayout>
          <c:xMode val="edge"/>
          <c:yMode val="edge"/>
          <c:x val="0.140880503144654"/>
          <c:y val="0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5.8435039370078698E-2"/>
          <c:y val="0.11437174519851701"/>
          <c:w val="0.92322116575050694"/>
          <c:h val="0.7229319129226490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Your Institution</c:v>
                </c:pt>
              </c:strCache>
            </c:strRef>
          </c:tx>
          <c:spPr>
            <a:solidFill>
              <a:schemeClr val="tx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Diversity-related trainings or workshops</c:v>
                </c:pt>
                <c:pt idx="1">
                  <c:v>Optional technical skill development</c:v>
                </c:pt>
                <c:pt idx="2">
                  <c:v>Leadership development</c:v>
                </c:pt>
                <c:pt idx="3">
                  <c:v>Enhancement of interpersonal skills</c:v>
                </c:pt>
                <c:pt idx="4">
                  <c:v>Job benefits training</c:v>
                </c:pt>
              </c:strCache>
            </c:strRef>
          </c:cat>
          <c:val>
            <c:numRef>
              <c:f>Sheet1!$B$2:$B$6</c:f>
              <c:numCache>
                <c:formatCode>0.0%</c:formatCode>
                <c:ptCount val="5"/>
                <c:pt idx="0">
                  <c:v>0.46200000000000002</c:v>
                </c:pt>
                <c:pt idx="1">
                  <c:v>0.29199999999999998</c:v>
                </c:pt>
                <c:pt idx="2">
                  <c:v>0.38600000000000001</c:v>
                </c:pt>
                <c:pt idx="3">
                  <c:v>0.35599999999999998</c:v>
                </c:pt>
                <c:pt idx="4">
                  <c:v>0.26500000000000001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32AA-4D78-B0DD-F519F54439A7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All Institutions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Diversity-related trainings or workshops</c:v>
                </c:pt>
                <c:pt idx="1">
                  <c:v>Optional technical skill development</c:v>
                </c:pt>
                <c:pt idx="2">
                  <c:v>Leadership development</c:v>
                </c:pt>
                <c:pt idx="3">
                  <c:v>Enhancement of interpersonal skills</c:v>
                </c:pt>
                <c:pt idx="4">
                  <c:v>Job benefits training</c:v>
                </c:pt>
              </c:strCache>
            </c:strRef>
          </c:cat>
          <c:val>
            <c:numRef>
              <c:f>Sheet1!$C$2:$C$6</c:f>
              <c:numCache>
                <c:formatCode>0.0%</c:formatCode>
                <c:ptCount val="5"/>
                <c:pt idx="0">
                  <c:v>0.50700000000000001</c:v>
                </c:pt>
                <c:pt idx="1">
                  <c:v>0.40500000000000003</c:v>
                </c:pt>
                <c:pt idx="2">
                  <c:v>0.33900000000000002</c:v>
                </c:pt>
                <c:pt idx="3">
                  <c:v>0.32500000000000001</c:v>
                </c:pt>
                <c:pt idx="4">
                  <c:v>0.372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32AA-4D78-B0DD-F519F54439A7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42873984"/>
        <c:axId val="42875520"/>
      </c:barChart>
      <c:catAx>
        <c:axId val="42873984"/>
        <c:scaling>
          <c:orientation val="minMax"/>
        </c:scaling>
        <c:delete val="0"/>
        <c:axPos val="b"/>
        <c:numFmt formatCode="General" sourceLinked="1"/>
        <c:majorTickMark val="in"/>
        <c:minorTickMark val="none"/>
        <c:tickLblPos val="nextTo"/>
        <c:spPr>
          <a:noFill/>
          <a:ln w="9525" cap="flat" cmpd="sng" algn="ctr">
            <a:solidFill>
              <a:schemeClr val="tx2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2875520"/>
        <c:crosses val="autoZero"/>
        <c:auto val="1"/>
        <c:lblAlgn val="ctr"/>
        <c:lblOffset val="100"/>
        <c:noMultiLvlLbl val="0"/>
      </c:catAx>
      <c:valAx>
        <c:axId val="42875520"/>
        <c:scaling>
          <c:orientation val="minMax"/>
          <c:max val="1"/>
        </c:scaling>
        <c:delete val="0"/>
        <c:axPos val="l"/>
        <c:numFmt formatCode="0%" sourceLinked="0"/>
        <c:majorTickMark val="none"/>
        <c:minorTickMark val="none"/>
        <c:tickLblPos val="nextTo"/>
        <c:spPr>
          <a:noFill/>
          <a:ln>
            <a:solidFill>
              <a:srgbClr val="1F2A44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287398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1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b="1">
          <a:solidFill>
            <a:schemeClr val="tx2"/>
          </a:solidFill>
        </a:defRPr>
      </a:pPr>
      <a:endParaRPr lang="en-US"/>
    </a:p>
  </c:txPr>
  <c:externalData r:id="rId1">
    <c:autoUpdate val="0"/>
  </c:externalData>
</c:chartSpace>
</file>

<file path=ppt/charts/chart2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spc="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r>
              <a:rPr lang="en-US" sz="1800" dirty="0"/>
              <a:t>Have you participated in any of the following</a:t>
            </a:r>
            <a:r>
              <a:rPr lang="en-US" sz="1800" baseline="0" dirty="0"/>
              <a:t> opportunities provided by this institution:</a:t>
            </a:r>
            <a:endParaRPr lang="en-US" sz="1800" dirty="0"/>
          </a:p>
        </c:rich>
      </c:tx>
      <c:layout>
        <c:manualLayout>
          <c:xMode val="edge"/>
          <c:yMode val="edge"/>
          <c:x val="0.140880503144654"/>
          <c:y val="0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6.7265512801465796E-2"/>
          <c:y val="0.11437176602924599"/>
          <c:w val="0.92322116575050694"/>
          <c:h val="0.7229319129226490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Your Institution</c:v>
                </c:pt>
              </c:strCache>
            </c:strRef>
          </c:tx>
          <c:spPr>
            <a:solidFill>
              <a:schemeClr val="tx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5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Public safety/security training</c:v>
                </c:pt>
                <c:pt idx="1">
                  <c:v>Health and wellness programs</c:v>
                </c:pt>
                <c:pt idx="2">
                  <c:v>Mentorship</c:v>
                </c:pt>
                <c:pt idx="3">
                  <c:v>Networking events</c:v>
                </c:pt>
                <c:pt idx="4">
                  <c:v>Policy and procedure training</c:v>
                </c:pt>
              </c:strCache>
            </c:strRef>
          </c:cat>
          <c:val>
            <c:numRef>
              <c:f>Sheet1!$B$2:$B$6</c:f>
              <c:numCache>
                <c:formatCode>0.0%</c:formatCode>
                <c:ptCount val="5"/>
                <c:pt idx="0">
                  <c:v>0.39800000000000002</c:v>
                </c:pt>
                <c:pt idx="1">
                  <c:v>0.40300000000000002</c:v>
                </c:pt>
                <c:pt idx="2">
                  <c:v>0.21199999999999999</c:v>
                </c:pt>
                <c:pt idx="3">
                  <c:v>0.48399999999999999</c:v>
                </c:pt>
                <c:pt idx="4">
                  <c:v>0.47599999999999998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084D-4563-8E6F-667BBD5D8253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All Institutions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5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Public safety/security training</c:v>
                </c:pt>
                <c:pt idx="1">
                  <c:v>Health and wellness programs</c:v>
                </c:pt>
                <c:pt idx="2">
                  <c:v>Mentorship</c:v>
                </c:pt>
                <c:pt idx="3">
                  <c:v>Networking events</c:v>
                </c:pt>
                <c:pt idx="4">
                  <c:v>Policy and procedure training</c:v>
                </c:pt>
              </c:strCache>
            </c:strRef>
          </c:cat>
          <c:val>
            <c:numRef>
              <c:f>Sheet1!$C$2:$C$6</c:f>
              <c:numCache>
                <c:formatCode>0.0%</c:formatCode>
                <c:ptCount val="5"/>
                <c:pt idx="0">
                  <c:v>0.47699999999999998</c:v>
                </c:pt>
                <c:pt idx="1">
                  <c:v>0.51</c:v>
                </c:pt>
                <c:pt idx="2">
                  <c:v>0.17399999999999999</c:v>
                </c:pt>
                <c:pt idx="3">
                  <c:v>0.41799999999999998</c:v>
                </c:pt>
                <c:pt idx="4">
                  <c:v>0.53700000000000003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084D-4563-8E6F-667BBD5D8253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44089344"/>
        <c:axId val="44090880"/>
      </c:barChart>
      <c:catAx>
        <c:axId val="44089344"/>
        <c:scaling>
          <c:orientation val="minMax"/>
        </c:scaling>
        <c:delete val="0"/>
        <c:axPos val="b"/>
        <c:numFmt formatCode="General" sourceLinked="1"/>
        <c:majorTickMark val="in"/>
        <c:minorTickMark val="none"/>
        <c:tickLblPos val="nextTo"/>
        <c:spPr>
          <a:noFill/>
          <a:ln w="9525" cap="flat" cmpd="sng" algn="ctr">
            <a:solidFill>
              <a:schemeClr val="tx2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4090880"/>
        <c:crosses val="autoZero"/>
        <c:auto val="1"/>
        <c:lblAlgn val="ctr"/>
        <c:lblOffset val="100"/>
        <c:noMultiLvlLbl val="0"/>
      </c:catAx>
      <c:valAx>
        <c:axId val="44090880"/>
        <c:scaling>
          <c:orientation val="minMax"/>
          <c:max val="1"/>
        </c:scaling>
        <c:delete val="0"/>
        <c:axPos val="l"/>
        <c:numFmt formatCode="0%" sourceLinked="0"/>
        <c:majorTickMark val="none"/>
        <c:minorTickMark val="none"/>
        <c:tickLblPos val="nextTo"/>
        <c:spPr>
          <a:noFill/>
          <a:ln>
            <a:solidFill>
              <a:srgbClr val="1F2A44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408934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1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b="1">
          <a:solidFill>
            <a:schemeClr val="tx2"/>
          </a:solidFill>
        </a:defRPr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2000" b="0" i="0">
                <a:latin typeface="Franklin Gothic Medium" panose="020B0603020102020204" pitchFamily="34" charset="0"/>
              </a:defRPr>
            </a:pPr>
            <a:r>
              <a:rPr lang="en-US" sz="2000" b="0" i="0" dirty="0">
                <a:latin typeface="Franklin Gothic Medium" panose="020B0603020102020204" pitchFamily="34" charset="0"/>
              </a:rPr>
              <a:t>Campus Unit </a:t>
            </a:r>
            <a:br>
              <a:rPr lang="en-US" sz="2000" b="0" i="0" dirty="0">
                <a:latin typeface="Franklin Gothic Medium" panose="020B0603020102020204" pitchFamily="34" charset="0"/>
              </a:rPr>
            </a:br>
            <a:r>
              <a:rPr lang="en-US" sz="1800" b="0" i="0" dirty="0">
                <a:latin typeface="Franklin Gothic Medium" panose="020B0603020102020204" pitchFamily="34" charset="0"/>
              </a:rPr>
              <a:t>(Aggregated)</a:t>
            </a:r>
            <a:endParaRPr lang="en-US" sz="2000" b="0" i="0" dirty="0">
              <a:latin typeface="Franklin Gothic Medium" panose="020B0603020102020204" pitchFamily="34" charset="0"/>
            </a:endParaRPr>
          </a:p>
        </c:rich>
      </c:tx>
      <c:layout>
        <c:manualLayout>
          <c:xMode val="edge"/>
          <c:yMode val="edge"/>
          <c:x val="0.40533384845585901"/>
          <c:y val="3.11474737532808E-4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8.4530870557068302E-2"/>
          <c:y val="8.7462626954239397E-2"/>
          <c:w val="0.90389506218264803"/>
          <c:h val="0.64808253135024796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accent2"/>
            </a:solidFill>
            <a:ln w="3175">
              <a:solidFill>
                <a:schemeClr val="tx2"/>
              </a:solidFill>
            </a:ln>
          </c:spPr>
          <c:invertIfNegative val="0"/>
          <c:dLbls>
            <c:numFmt formatCode="0.0%" sourceLinked="0"/>
            <c:spPr>
              <a:noFill/>
              <a:ln w="21370">
                <a:noFill/>
              </a:ln>
            </c:sp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Sheet1!$A$2:$A$7</c:f>
              <c:strCache>
                <c:ptCount val="6"/>
                <c:pt idx="0">
                  <c:v>Academic Affairs</c:v>
                </c:pt>
                <c:pt idx="1">
                  <c:v>Business/Administrative Services</c:v>
                </c:pt>
                <c:pt idx="2">
                  <c:v>External Affairs</c:v>
                </c:pt>
                <c:pt idx="3">
                  <c:v>Student Life/Services</c:v>
                </c:pt>
                <c:pt idx="4">
                  <c:v>Leadership and Diversity</c:v>
                </c:pt>
                <c:pt idx="5">
                  <c:v>Other</c:v>
                </c:pt>
              </c:strCache>
            </c:strRef>
          </c:cat>
          <c:val>
            <c:numRef>
              <c:f>Sheet1!$B$2:$B$7</c:f>
              <c:numCache>
                <c:formatCode>0.00%</c:formatCode>
                <c:ptCount val="6"/>
                <c:pt idx="0">
                  <c:v>0.312</c:v>
                </c:pt>
                <c:pt idx="1">
                  <c:v>0.32300000000000001</c:v>
                </c:pt>
                <c:pt idx="2">
                  <c:v>7.0000000000000007E-2</c:v>
                </c:pt>
                <c:pt idx="3">
                  <c:v>0.19800000000000001</c:v>
                </c:pt>
                <c:pt idx="4">
                  <c:v>0.03</c:v>
                </c:pt>
                <c:pt idx="5">
                  <c:v>6.6000000000000003E-2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E770-485D-A6A8-AD44A50C6AE7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50"/>
        <c:axId val="32334976"/>
        <c:axId val="32354304"/>
      </c:barChart>
      <c:catAx>
        <c:axId val="3233497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 rot="-5400000" vert="horz"/>
          <a:lstStyle/>
          <a:p>
            <a:pPr>
              <a:defRPr/>
            </a:pPr>
            <a:endParaRPr lang="en-US"/>
          </a:p>
        </c:txPr>
        <c:crossAx val="3235430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32354304"/>
        <c:scaling>
          <c:orientation val="minMax"/>
          <c:max val="1"/>
          <c:min val="0"/>
        </c:scaling>
        <c:delete val="0"/>
        <c:axPos val="l"/>
        <c:numFmt formatCode="0%" sourceLinked="0"/>
        <c:majorTickMark val="none"/>
        <c:minorTickMark val="none"/>
        <c:tickLblPos val="nextTo"/>
        <c:txPr>
          <a:bodyPr rot="0" vert="horz"/>
          <a:lstStyle/>
          <a:p>
            <a:pPr>
              <a:defRPr/>
            </a:pPr>
            <a:endParaRPr lang="en-US"/>
          </a:p>
        </c:txPr>
        <c:crossAx val="32334976"/>
        <c:crosses val="autoZero"/>
        <c:crossBetween val="between"/>
        <c:majorUnit val="0.1"/>
        <c:minorUnit val="0.04"/>
      </c:valAx>
      <c:spPr>
        <a:noFill/>
        <a:ln w="25403"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200" b="1" i="0" u="none" strike="noStrike" baseline="0">
          <a:solidFill>
            <a:schemeClr val="tx2"/>
          </a:solidFill>
          <a:latin typeface="Garamond"/>
          <a:ea typeface="Garamond"/>
          <a:cs typeface="Garamond"/>
        </a:defRPr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0"/>
    </mc:Choice>
    <mc:Fallback>
      <c:style val="10"/>
    </mc:Fallback>
  </mc:AlternateContent>
  <c:chart>
    <c:title>
      <c:tx>
        <c:rich>
          <a:bodyPr/>
          <a:lstStyle/>
          <a:p>
            <a:pPr>
              <a:defRPr sz="2000" b="0" i="0">
                <a:solidFill>
                  <a:schemeClr val="tx2"/>
                </a:solidFill>
                <a:latin typeface="Franklin Gothic Medium" panose="020B0603020102020204" pitchFamily="34" charset="0"/>
              </a:defRPr>
            </a:pPr>
            <a:r>
              <a:rPr lang="en-US" sz="2000" b="0" i="0" dirty="0">
                <a:solidFill>
                  <a:schemeClr val="tx2"/>
                </a:solidFill>
                <a:latin typeface="Franklin Gothic Medium" panose="020B0603020102020204" pitchFamily="34" charset="0"/>
              </a:rPr>
              <a:t>Employment</a:t>
            </a:r>
          </a:p>
        </c:rich>
      </c:tx>
      <c:layout>
        <c:manualLayout>
          <c:xMode val="edge"/>
          <c:yMode val="edge"/>
          <c:x val="0.184331054012985"/>
          <c:y val="1.6949152542372899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2.7142619505000201E-2"/>
          <c:y val="0.173645450568679"/>
          <c:w val="0.78738281387750098"/>
          <c:h val="0.48348490813648898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</c:strCache>
            </c:strRef>
          </c:tx>
          <c:spPr>
            <a:solidFill>
              <a:schemeClr val="accent5"/>
            </a:solidFill>
          </c:spPr>
          <c:explosion val="1"/>
          <c:dPt>
            <c:idx val="0"/>
            <c:bubble3D val="0"/>
            <c:spPr>
              <a:solidFill>
                <a:schemeClr val="tx2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D775-45F5-B32F-3A52D4BEDE1C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D775-45F5-B32F-3A52D4BEDE1C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D775-45F5-B32F-3A52D4BEDE1C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D775-45F5-B32F-3A52D4BEDE1C}"/>
              </c:ext>
            </c:extLst>
          </c:dPt>
          <c:dLbls>
            <c:dLbl>
              <c:idx val="2"/>
              <c:layout>
                <c:manualLayout>
                  <c:x val="-1.432552838789888E-2"/>
                  <c:y val="2.2550825214644781E-2"/>
                </c:manualLayout>
              </c:layout>
              <c:numFmt formatCode="0.0%" sourceLinked="0"/>
              <c:spPr>
                <a:solidFill>
                  <a:srgbClr val="DE7C00"/>
                </a:solidFill>
                <a:ln>
                  <a:noFill/>
                </a:ln>
                <a:effectLst/>
              </c:spPr>
              <c:txPr>
                <a:bodyPr/>
                <a:lstStyle/>
                <a:p>
                  <a:pPr>
                    <a:defRPr sz="850" b="1"/>
                  </a:pPr>
                  <a:endParaRPr lang="en-US"/>
                </a:p>
              </c:txPr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>
                    <c:manualLayout>
                      <c:w val="9.932000276281254E-2"/>
                      <c:h val="3.5480225988700563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D775-45F5-B32F-3A52D4BEDE1C}"/>
                </c:ext>
              </c:extLst>
            </c:dLbl>
            <c:dLbl>
              <c:idx val="3"/>
              <c:layout>
                <c:manualLayout>
                  <c:x val="6.2257217847769032E-2"/>
                  <c:y val="8.6809911472930292E-3"/>
                </c:manualLayout>
              </c:layout>
              <c:numFmt formatCode="0.0%" sourceLinked="0"/>
              <c:spPr>
                <a:solidFill>
                  <a:srgbClr val="93328E"/>
                </a:solidFill>
                <a:ln>
                  <a:noFill/>
                </a:ln>
                <a:effectLst/>
              </c:spPr>
              <c:txPr>
                <a:bodyPr/>
                <a:lstStyle/>
                <a:p>
                  <a:pPr>
                    <a:defRPr sz="850" b="1"/>
                  </a:pPr>
                  <a:endParaRPr lang="en-US"/>
                </a:p>
              </c:txPr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D775-45F5-B32F-3A52D4BEDE1C}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50" b="1"/>
                </a:pPr>
                <a:endParaRPr lang="en-US"/>
              </a:p>
            </c:txPr>
            <c:dLblPos val="inEnd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 xmlns:c16r2="http://schemas.microsoft.com/office/drawing/2015/06/chart"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Sheet1!$A$2:$A$5</c:f>
              <c:strCache>
                <c:ptCount val="4"/>
                <c:pt idx="0">
                  <c:v>Full-time, permanent</c:v>
                </c:pt>
                <c:pt idx="1">
                  <c:v>Full-time, temporary/contract</c:v>
                </c:pt>
                <c:pt idx="2">
                  <c:v>Part-time, permanent</c:v>
                </c:pt>
                <c:pt idx="3">
                  <c:v>Part-time, temporary/contract</c:v>
                </c:pt>
              </c:strCache>
            </c:strRef>
          </c:cat>
          <c:val>
            <c:numRef>
              <c:f>Sheet1!$B$2:$B$5</c:f>
              <c:numCache>
                <c:formatCode>0.00%</c:formatCode>
                <c:ptCount val="4"/>
                <c:pt idx="0">
                  <c:v>0.82599999999999996</c:v>
                </c:pt>
                <c:pt idx="1">
                  <c:v>0.13800000000000001</c:v>
                </c:pt>
                <c:pt idx="2">
                  <c:v>1.4999999999999999E-2</c:v>
                </c:pt>
                <c:pt idx="3">
                  <c:v>2.1000000000000001E-2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8-D775-45F5-B32F-3A52D4BEDE1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>
        <c:manualLayout>
          <c:xMode val="edge"/>
          <c:yMode val="edge"/>
          <c:x val="0.10201063682829099"/>
          <c:y val="0.71230170381244695"/>
          <c:w val="0.76220783257355995"/>
          <c:h val="0.27062591752302101"/>
        </c:manualLayout>
      </c:layout>
      <c:overlay val="0"/>
      <c:txPr>
        <a:bodyPr/>
        <a:lstStyle/>
        <a:p>
          <a:pPr>
            <a:defRPr sz="1200" b="1">
              <a:solidFill>
                <a:schemeClr val="tx2"/>
              </a:solidFill>
            </a:defRPr>
          </a:pPr>
          <a:endParaRPr lang="en-US"/>
        </a:p>
      </c:txPr>
    </c:legend>
    <c:plotVisOnly val="1"/>
    <c:dispBlanksAs val="zero"/>
    <c:showDLblsOverMax val="0"/>
  </c:chart>
  <c:txPr>
    <a:bodyPr/>
    <a:lstStyle/>
    <a:p>
      <a:pPr>
        <a:defRPr sz="1800">
          <a:solidFill>
            <a:schemeClr val="bg1"/>
          </a:solidFill>
        </a:defRPr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0"/>
    </mc:Choice>
    <mc:Fallback>
      <c:style val="10"/>
    </mc:Fallback>
  </mc:AlternateContent>
  <c:chart>
    <c:title>
      <c:tx>
        <c:rich>
          <a:bodyPr/>
          <a:lstStyle/>
          <a:p>
            <a:pPr>
              <a:defRPr sz="2000" b="0" i="0">
                <a:solidFill>
                  <a:schemeClr val="tx2"/>
                </a:solidFill>
                <a:latin typeface="Franklin Gothic Medium" panose="020B0603020102020204" pitchFamily="34" charset="0"/>
              </a:defRPr>
            </a:pPr>
            <a:r>
              <a:rPr lang="en-US" sz="2000" b="0" i="0" dirty="0">
                <a:solidFill>
                  <a:schemeClr val="tx2"/>
                </a:solidFill>
                <a:latin typeface="Franklin Gothic Medium" panose="020B0603020102020204" pitchFamily="34" charset="0"/>
              </a:rPr>
              <a:t>Number</a:t>
            </a:r>
            <a:r>
              <a:rPr lang="en-US" sz="2000" b="0" i="0" baseline="0" dirty="0">
                <a:solidFill>
                  <a:schemeClr val="tx2"/>
                </a:solidFill>
                <a:latin typeface="Franklin Gothic Medium" panose="020B0603020102020204" pitchFamily="34" charset="0"/>
              </a:rPr>
              <a:t> of Direct Reports</a:t>
            </a:r>
            <a:endParaRPr lang="en-US" sz="2000" b="0" i="0" dirty="0">
              <a:solidFill>
                <a:schemeClr val="tx2"/>
              </a:solidFill>
              <a:latin typeface="Franklin Gothic Medium" panose="020B0603020102020204" pitchFamily="34" charset="0"/>
            </a:endParaRPr>
          </a:p>
        </c:rich>
      </c:tx>
      <c:layout>
        <c:manualLayout>
          <c:xMode val="edge"/>
          <c:yMode val="edge"/>
          <c:x val="0.184331054012985"/>
          <c:y val="1.6949152542372899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2.7142619505000201E-2"/>
          <c:y val="0.173645450568679"/>
          <c:w val="0.78738281387750098"/>
          <c:h val="0.48348490813648898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</c:strCache>
            </c:strRef>
          </c:tx>
          <c:spPr>
            <a:solidFill>
              <a:schemeClr val="accent5"/>
            </a:solidFill>
          </c:spPr>
          <c:dPt>
            <c:idx val="0"/>
            <c:bubble3D val="0"/>
            <c:spPr>
              <a:solidFill>
                <a:schemeClr val="tx2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D775-45F5-B32F-3A52D4BEDE1C}"/>
              </c:ext>
            </c:extLst>
          </c:dPt>
          <c:dPt>
            <c:idx val="1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3-D775-45F5-B32F-3A52D4BEDE1C}"/>
              </c:ext>
            </c:extLst>
          </c:dPt>
          <c:dPt>
            <c:idx val="2"/>
            <c:bubble3D val="0"/>
            <c:spPr>
              <a:solidFill>
                <a:schemeClr val="accent4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D775-45F5-B32F-3A52D4BEDE1C}"/>
              </c:ext>
            </c:extLst>
          </c:dPt>
          <c:dPt>
            <c:idx val="3"/>
            <c:bubble3D val="0"/>
            <c:spPr>
              <a:solidFill>
                <a:schemeClr val="accent3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D775-45F5-B32F-3A52D4BEDE1C}"/>
              </c:ext>
            </c:extLst>
          </c:dPt>
          <c:dPt>
            <c:idx val="4"/>
            <c:bubble3D val="0"/>
            <c:spPr>
              <a:solidFill>
                <a:schemeClr val="accent2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8-00D7-4796-B191-CA042E1BB5BB}"/>
              </c:ext>
            </c:extLst>
          </c:dPt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1"/>
                </a:pPr>
                <a:endParaRPr lang="en-US"/>
              </a:p>
            </c:txPr>
            <c:dLblPos val="inEnd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 xmlns:c16r2="http://schemas.microsoft.com/office/drawing/2015/06/chart"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Sheet1!$A$2:$A$6</c:f>
              <c:strCache>
                <c:ptCount val="5"/>
                <c:pt idx="0">
                  <c:v>11 or more</c:v>
                </c:pt>
                <c:pt idx="1">
                  <c:v>6 to 10</c:v>
                </c:pt>
                <c:pt idx="2">
                  <c:v>3 to 5</c:v>
                </c:pt>
                <c:pt idx="3">
                  <c:v>1 to 2</c:v>
                </c:pt>
                <c:pt idx="4">
                  <c:v>I do not directly supeprvise employees</c:v>
                </c:pt>
              </c:strCache>
            </c:strRef>
          </c:cat>
          <c:val>
            <c:numRef>
              <c:f>Sheet1!$B$2:$B$6</c:f>
              <c:numCache>
                <c:formatCode>0.0%</c:formatCode>
                <c:ptCount val="5"/>
                <c:pt idx="0">
                  <c:v>4.2999999999999997E-2</c:v>
                </c:pt>
                <c:pt idx="1">
                  <c:v>3.4000000000000002E-2</c:v>
                </c:pt>
                <c:pt idx="2">
                  <c:v>0.127</c:v>
                </c:pt>
                <c:pt idx="3">
                  <c:v>0.161</c:v>
                </c:pt>
                <c:pt idx="4">
                  <c:v>0.63500000000000001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8-D775-45F5-B32F-3A52D4BEDE1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>
        <c:manualLayout>
          <c:xMode val="edge"/>
          <c:yMode val="edge"/>
          <c:x val="0.10201063682829099"/>
          <c:y val="0.66083121043693105"/>
          <c:w val="0.76220783257355995"/>
          <c:h val="0.32209645669291298"/>
        </c:manualLayout>
      </c:layout>
      <c:overlay val="0"/>
      <c:txPr>
        <a:bodyPr/>
        <a:lstStyle/>
        <a:p>
          <a:pPr>
            <a:defRPr sz="1200" b="1">
              <a:solidFill>
                <a:schemeClr val="tx2"/>
              </a:solidFill>
            </a:defRPr>
          </a:pPr>
          <a:endParaRPr lang="en-US"/>
        </a:p>
      </c:txPr>
    </c:legend>
    <c:plotVisOnly val="1"/>
    <c:dispBlanksAs val="zero"/>
    <c:showDLblsOverMax val="0"/>
  </c:chart>
  <c:txPr>
    <a:bodyPr/>
    <a:lstStyle/>
    <a:p>
      <a:pPr>
        <a:defRPr sz="1800">
          <a:solidFill>
            <a:schemeClr val="bg1"/>
          </a:solidFill>
        </a:defRPr>
      </a:pPr>
      <a:endParaRPr lang="en-US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2000" b="0" i="0">
                <a:latin typeface="Franklin Gothic Medium" panose="020B0603020102020204" pitchFamily="34" charset="0"/>
              </a:defRPr>
            </a:pPr>
            <a:r>
              <a:rPr lang="en-US" sz="2000" b="0" i="0" dirty="0">
                <a:latin typeface="Franklin Gothic Medium" panose="020B0603020102020204" pitchFamily="34" charset="0"/>
              </a:rPr>
              <a:t>Highest Level</a:t>
            </a:r>
            <a:r>
              <a:rPr lang="en-US" sz="2000" b="0" i="0" baseline="0" dirty="0">
                <a:latin typeface="Franklin Gothic Medium" panose="020B0603020102020204" pitchFamily="34" charset="0"/>
              </a:rPr>
              <a:t> of Education</a:t>
            </a:r>
            <a:endParaRPr lang="en-US" sz="2000" b="0" i="0" dirty="0">
              <a:latin typeface="Franklin Gothic Medium" panose="020B0603020102020204" pitchFamily="34" charset="0"/>
            </a:endParaRPr>
          </a:p>
        </c:rich>
      </c:tx>
      <c:layout>
        <c:manualLayout>
          <c:xMode val="edge"/>
          <c:yMode val="edge"/>
          <c:x val="0.29735259324978702"/>
          <c:y val="3.11474737532808E-4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8.4530870557068302E-2"/>
          <c:y val="8.7462626954239397E-2"/>
          <c:w val="0.90389506218264803"/>
          <c:h val="0.64808253135024796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accent2"/>
            </a:solidFill>
            <a:ln w="3175">
              <a:solidFill>
                <a:schemeClr val="tx2"/>
              </a:solidFill>
            </a:ln>
          </c:spPr>
          <c:invertIfNegative val="0"/>
          <c:dLbls>
            <c:numFmt formatCode="0.0%" sourceLinked="0"/>
            <c:spPr>
              <a:noFill/>
              <a:ln w="21370">
                <a:noFill/>
              </a:ln>
            </c:sp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Sheet1!$A$2:$A$9</c:f>
              <c:strCache>
                <c:ptCount val="8"/>
                <c:pt idx="0">
                  <c:v>Junior high/middle school or less</c:v>
                </c:pt>
                <c:pt idx="1">
                  <c:v>High school graduate / GED</c:v>
                </c:pt>
                <c:pt idx="2">
                  <c:v>Some college</c:v>
                </c:pt>
                <c:pt idx="3">
                  <c:v>Technical certificate</c:v>
                </c:pt>
                <c:pt idx="4">
                  <c:v>Associate's degree</c:v>
                </c:pt>
                <c:pt idx="5">
                  <c:v>Bachelor's degree</c:v>
                </c:pt>
                <c:pt idx="6">
                  <c:v>Master's degree</c:v>
                </c:pt>
                <c:pt idx="7">
                  <c:v>Doctoral or professional degree</c:v>
                </c:pt>
              </c:strCache>
            </c:strRef>
          </c:cat>
          <c:val>
            <c:numRef>
              <c:f>Sheet1!$B$2:$B$9</c:f>
              <c:numCache>
                <c:formatCode>0.0%</c:formatCode>
                <c:ptCount val="8"/>
                <c:pt idx="0" formatCode="0.00%">
                  <c:v>2E-3</c:v>
                </c:pt>
                <c:pt idx="1">
                  <c:v>2.1000000000000001E-2</c:v>
                </c:pt>
                <c:pt idx="2">
                  <c:v>9.1999999999999998E-2</c:v>
                </c:pt>
                <c:pt idx="3">
                  <c:v>3.2000000000000001E-2</c:v>
                </c:pt>
                <c:pt idx="4">
                  <c:v>0.06</c:v>
                </c:pt>
                <c:pt idx="5">
                  <c:v>0.36</c:v>
                </c:pt>
                <c:pt idx="6">
                  <c:v>0.27800000000000002</c:v>
                </c:pt>
                <c:pt idx="7">
                  <c:v>0.154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E770-485D-A6A8-AD44A50C6AE7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50"/>
        <c:axId val="38274176"/>
        <c:axId val="38277120"/>
      </c:barChart>
      <c:catAx>
        <c:axId val="3827417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 rot="-5400000" vert="horz"/>
          <a:lstStyle/>
          <a:p>
            <a:pPr>
              <a:defRPr/>
            </a:pPr>
            <a:endParaRPr lang="en-US"/>
          </a:p>
        </c:txPr>
        <c:crossAx val="3827712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38277120"/>
        <c:scaling>
          <c:orientation val="minMax"/>
          <c:min val="0"/>
        </c:scaling>
        <c:delete val="0"/>
        <c:axPos val="l"/>
        <c:numFmt formatCode="0%" sourceLinked="0"/>
        <c:majorTickMark val="none"/>
        <c:minorTickMark val="none"/>
        <c:tickLblPos val="nextTo"/>
        <c:txPr>
          <a:bodyPr rot="0" vert="horz"/>
          <a:lstStyle/>
          <a:p>
            <a:pPr>
              <a:defRPr/>
            </a:pPr>
            <a:endParaRPr lang="en-US"/>
          </a:p>
        </c:txPr>
        <c:crossAx val="38274176"/>
        <c:crosses val="autoZero"/>
        <c:crossBetween val="between"/>
        <c:majorUnit val="0.1"/>
        <c:minorUnit val="0.04"/>
      </c:valAx>
      <c:spPr>
        <a:noFill/>
        <a:ln w="25403"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200" b="1" i="0" u="none" strike="noStrike" baseline="0">
          <a:solidFill>
            <a:schemeClr val="tx2"/>
          </a:solidFill>
          <a:latin typeface="Garamond"/>
          <a:ea typeface="Garamond"/>
          <a:cs typeface="Garamond"/>
        </a:defRPr>
      </a:pPr>
      <a:endParaRPr lang="en-US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dirty="0"/>
              <a:t>Race/Ethnicity </a:t>
            </a:r>
          </a:p>
        </c:rich>
      </c:tx>
      <c:layout>
        <c:manualLayout>
          <c:xMode val="edge"/>
          <c:yMode val="edge"/>
          <c:x val="0.40813056000743297"/>
          <c:y val="3.11346951196318E-4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10668234501660701"/>
          <c:y val="8.7462626954239397E-2"/>
          <c:w val="0.85519487608296796"/>
          <c:h val="0.5780341587736319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Your Institution</c:v>
                </c:pt>
              </c:strCache>
            </c:strRef>
          </c:tx>
          <c:spPr>
            <a:solidFill>
              <a:srgbClr val="1F2A44"/>
            </a:solidFill>
            <a:ln w="3175">
              <a:solidFill>
                <a:schemeClr val="tx2"/>
              </a:solidFill>
            </a:ln>
          </c:spPr>
          <c:invertIfNegative val="0"/>
          <c:dLbls>
            <c:dLbl>
              <c:idx val="5"/>
              <c:layout>
                <c:manualLayout>
                  <c:x val="-7.3746312684366865E-3"/>
                  <c:y val="4.6948356807511304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ABCE-45B0-A577-5C7E9BEF8D74}"/>
                </c:ext>
              </c:extLst>
            </c:dLbl>
            <c:numFmt formatCode="0.0%" sourceLinked="0"/>
            <c:spPr>
              <a:noFill/>
              <a:ln w="21370">
                <a:noFill/>
              </a:ln>
            </c:spPr>
            <c:txPr>
              <a:bodyPr/>
              <a:lstStyle/>
              <a:p>
                <a:pPr>
                  <a:defRPr sz="1200"/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Sheet1!$A$2:$A$10</c:f>
              <c:strCache>
                <c:ptCount val="9"/>
                <c:pt idx="0">
                  <c:v>Native American/Alaska Native</c:v>
                </c:pt>
                <c:pt idx="1">
                  <c:v>Asian</c:v>
                </c:pt>
                <c:pt idx="2">
                  <c:v>Native Hawaiian/Pacific Islander</c:v>
                </c:pt>
                <c:pt idx="3">
                  <c:v>Black</c:v>
                </c:pt>
                <c:pt idx="4">
                  <c:v>Latino</c:v>
                </c:pt>
                <c:pt idx="5">
                  <c:v>White</c:v>
                </c:pt>
                <c:pt idx="6">
                  <c:v>Other</c:v>
                </c:pt>
                <c:pt idx="7">
                  <c:v>Multiracial</c:v>
                </c:pt>
                <c:pt idx="8">
                  <c:v>Unknown</c:v>
                </c:pt>
              </c:strCache>
            </c:strRef>
          </c:cat>
          <c:val>
            <c:numRef>
              <c:f>Sheet1!$B$2:$B$10</c:f>
              <c:numCache>
                <c:formatCode>0.0%</c:formatCode>
                <c:ptCount val="9"/>
                <c:pt idx="0">
                  <c:v>0</c:v>
                </c:pt>
                <c:pt idx="1">
                  <c:v>9.4E-2</c:v>
                </c:pt>
                <c:pt idx="2">
                  <c:v>0</c:v>
                </c:pt>
                <c:pt idx="3">
                  <c:v>4.7E-2</c:v>
                </c:pt>
                <c:pt idx="4">
                  <c:v>0.17499999999999999</c:v>
                </c:pt>
                <c:pt idx="5">
                  <c:v>0.497</c:v>
                </c:pt>
                <c:pt idx="6">
                  <c:v>5.2999999999999999E-2</c:v>
                </c:pt>
                <c:pt idx="7">
                  <c:v>0.122</c:v>
                </c:pt>
                <c:pt idx="8">
                  <c:v>1.0999999999999999E-2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A2BF-4AB3-8D00-4DD135AE00A6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All Institutions</c:v>
                </c:pt>
              </c:strCache>
            </c:strRef>
          </c:tx>
          <c:spPr>
            <a:solidFill>
              <a:schemeClr val="accent2"/>
            </a:solidFill>
          </c:spPr>
          <c:invertIfNegative val="0"/>
          <c:dLbls>
            <c:dLbl>
              <c:idx val="1"/>
              <c:layout>
                <c:manualLayout>
                  <c:x val="1.0324483775811209E-2"/>
                  <c:y val="-4.694835680751173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ABCE-45B0-A577-5C7E9BEF8D74}"/>
                </c:ext>
              </c:extLst>
            </c:dLbl>
            <c:dLbl>
              <c:idx val="4"/>
              <c:layout>
                <c:manualLayout>
                  <c:x val="8.1314890948365973E-3"/>
                  <c:y val="-2.850430667997494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5270-4604-A528-BD3A62CE674B}"/>
                </c:ext>
              </c:extLst>
            </c:dLbl>
            <c:dLbl>
              <c:idx val="6"/>
              <c:layout>
                <c:manualLayout>
                  <c:x val="2.9498525073746312E-3"/>
                  <c:y val="-2.347417840375586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ABCE-45B0-A577-5C7E9BEF8D7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Sheet1!$A$2:$A$10</c:f>
              <c:strCache>
                <c:ptCount val="9"/>
                <c:pt idx="0">
                  <c:v>Native American/Alaska Native</c:v>
                </c:pt>
                <c:pt idx="1">
                  <c:v>Asian</c:v>
                </c:pt>
                <c:pt idx="2">
                  <c:v>Native Hawaiian/Pacific Islander</c:v>
                </c:pt>
                <c:pt idx="3">
                  <c:v>Black</c:v>
                </c:pt>
                <c:pt idx="4">
                  <c:v>Latino</c:v>
                </c:pt>
                <c:pt idx="5">
                  <c:v>White</c:v>
                </c:pt>
                <c:pt idx="6">
                  <c:v>Other</c:v>
                </c:pt>
                <c:pt idx="7">
                  <c:v>Multiracial</c:v>
                </c:pt>
                <c:pt idx="8">
                  <c:v>Unknown</c:v>
                </c:pt>
              </c:strCache>
            </c:strRef>
          </c:cat>
          <c:val>
            <c:numRef>
              <c:f>Sheet1!$C$2:$C$10</c:f>
              <c:numCache>
                <c:formatCode>0.0%</c:formatCode>
                <c:ptCount val="9"/>
                <c:pt idx="0">
                  <c:v>3.0000000000000001E-3</c:v>
                </c:pt>
                <c:pt idx="1">
                  <c:v>3.7999999999999999E-2</c:v>
                </c:pt>
                <c:pt idx="2">
                  <c:v>0</c:v>
                </c:pt>
                <c:pt idx="3">
                  <c:v>4.9000000000000002E-2</c:v>
                </c:pt>
                <c:pt idx="4">
                  <c:v>9.4E-2</c:v>
                </c:pt>
                <c:pt idx="5">
                  <c:v>0.67500000000000004</c:v>
                </c:pt>
                <c:pt idx="6">
                  <c:v>4.1000000000000002E-2</c:v>
                </c:pt>
                <c:pt idx="7">
                  <c:v>7.5999999999999998E-2</c:v>
                </c:pt>
                <c:pt idx="8">
                  <c:v>2.1999999999999999E-2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5270-4604-A528-BD3A62CE674B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50"/>
        <c:axId val="38902784"/>
        <c:axId val="38908672"/>
      </c:barChart>
      <c:catAx>
        <c:axId val="3890278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 rot="-5400000" vert="horz"/>
          <a:lstStyle/>
          <a:p>
            <a:pPr>
              <a:defRPr/>
            </a:pPr>
            <a:endParaRPr lang="en-US"/>
          </a:p>
        </c:txPr>
        <c:crossAx val="3890867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38908672"/>
        <c:scaling>
          <c:orientation val="minMax"/>
          <c:max val="1"/>
          <c:min val="0"/>
        </c:scaling>
        <c:delete val="0"/>
        <c:axPos val="l"/>
        <c:numFmt formatCode="0%" sourceLinked="0"/>
        <c:majorTickMark val="none"/>
        <c:minorTickMark val="none"/>
        <c:tickLblPos val="nextTo"/>
        <c:txPr>
          <a:bodyPr rot="0" vert="horz"/>
          <a:lstStyle/>
          <a:p>
            <a:pPr>
              <a:defRPr/>
            </a:pPr>
            <a:endParaRPr lang="en-US"/>
          </a:p>
        </c:txPr>
        <c:crossAx val="38902784"/>
        <c:crosses val="autoZero"/>
        <c:crossBetween val="between"/>
        <c:majorUnit val="0.1"/>
        <c:minorUnit val="0.04"/>
      </c:valAx>
      <c:spPr>
        <a:noFill/>
        <a:ln w="25403">
          <a:noFill/>
        </a:ln>
      </c:spPr>
    </c:plotArea>
    <c:legend>
      <c:legendPos val="b"/>
      <c:layout>
        <c:manualLayout>
          <c:xMode val="edge"/>
          <c:yMode val="edge"/>
          <c:x val="0.231304206443221"/>
          <c:y val="0.94605837122472303"/>
          <c:w val="0.54329129212830696"/>
          <c:h val="5.1594202898550698E-2"/>
        </c:manualLayout>
      </c:layout>
      <c:overlay val="0"/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800" b="1" i="0" u="none" strike="noStrike" baseline="0">
          <a:solidFill>
            <a:schemeClr val="tx2"/>
          </a:solidFill>
          <a:latin typeface="Garamond"/>
          <a:ea typeface="Garamond"/>
          <a:cs typeface="Garamond"/>
        </a:defRPr>
      </a:pPr>
      <a:endParaRPr lang="en-US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Gender Identity</a:t>
            </a:r>
          </a:p>
        </c:rich>
      </c:tx>
      <c:layout>
        <c:manualLayout>
          <c:xMode val="edge"/>
          <c:yMode val="edge"/>
          <c:x val="0.38068587449296099"/>
          <c:y val="3.1152947217258099E-4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9.2106657122405095E-2"/>
          <c:y val="8.4690171168744194E-2"/>
          <c:w val="0.825107134335481"/>
          <c:h val="0.5787689280897410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Your institution</c:v>
                </c:pt>
              </c:strCache>
            </c:strRef>
          </c:tx>
          <c:spPr>
            <a:solidFill>
              <a:schemeClr val="tx2"/>
            </a:solidFill>
            <a:ln w="3175">
              <a:solidFill>
                <a:schemeClr val="tx2"/>
              </a:solidFill>
            </a:ln>
          </c:spPr>
          <c:invertIfNegative val="0"/>
          <c:dLbls>
            <c:numFmt formatCode="0.0%" sourceLinked="0"/>
            <c:spPr>
              <a:noFill/>
              <a:ln w="21370">
                <a:noFill/>
              </a:ln>
            </c:spPr>
            <c:txPr>
              <a:bodyPr/>
              <a:lstStyle/>
              <a:p>
                <a:pPr>
                  <a:defRPr sz="1200"/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Sheet1!$A$2:$A$7</c:f>
              <c:strCache>
                <c:ptCount val="6"/>
                <c:pt idx="0">
                  <c:v>Man</c:v>
                </c:pt>
                <c:pt idx="1">
                  <c:v>Woman</c:v>
                </c:pt>
                <c:pt idx="2">
                  <c:v>Trans man</c:v>
                </c:pt>
                <c:pt idx="3">
                  <c:v>Trans woman</c:v>
                </c:pt>
                <c:pt idx="4">
                  <c:v>Genderqueer/ Gender non-conforming</c:v>
                </c:pt>
                <c:pt idx="5">
                  <c:v>Different identity</c:v>
                </c:pt>
              </c:strCache>
            </c:strRef>
          </c:cat>
          <c:val>
            <c:numRef>
              <c:f>Sheet1!$B$2:$B$7</c:f>
              <c:numCache>
                <c:formatCode>0.0%</c:formatCode>
                <c:ptCount val="6"/>
                <c:pt idx="0">
                  <c:v>0.318</c:v>
                </c:pt>
                <c:pt idx="1">
                  <c:v>0.67600000000000005</c:v>
                </c:pt>
                <c:pt idx="2">
                  <c:v>2E-3</c:v>
                </c:pt>
                <c:pt idx="3">
                  <c:v>2E-3</c:v>
                </c:pt>
                <c:pt idx="4">
                  <c:v>2E-3</c:v>
                </c:pt>
                <c:pt idx="5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E770-485D-A6A8-AD44A50C6AE7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All Institutions</c:v>
                </c:pt>
              </c:strCache>
            </c:strRef>
          </c:tx>
          <c:spPr>
            <a:solidFill>
              <a:schemeClr val="accent2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Sheet1!$A$2:$A$7</c:f>
              <c:strCache>
                <c:ptCount val="6"/>
                <c:pt idx="0">
                  <c:v>Man</c:v>
                </c:pt>
                <c:pt idx="1">
                  <c:v>Woman</c:v>
                </c:pt>
                <c:pt idx="2">
                  <c:v>Trans man</c:v>
                </c:pt>
                <c:pt idx="3">
                  <c:v>Trans woman</c:v>
                </c:pt>
                <c:pt idx="4">
                  <c:v>Genderqueer/ Gender non-conforming</c:v>
                </c:pt>
                <c:pt idx="5">
                  <c:v>Different identity</c:v>
                </c:pt>
              </c:strCache>
            </c:strRef>
          </c:cat>
          <c:val>
            <c:numRef>
              <c:f>Sheet1!$C$2:$C$7</c:f>
              <c:numCache>
                <c:formatCode>0.0%</c:formatCode>
                <c:ptCount val="6"/>
                <c:pt idx="0">
                  <c:v>0.32900000000000001</c:v>
                </c:pt>
                <c:pt idx="1">
                  <c:v>0.66700000000000004</c:v>
                </c:pt>
                <c:pt idx="2">
                  <c:v>1E-3</c:v>
                </c:pt>
                <c:pt idx="3">
                  <c:v>1E-3</c:v>
                </c:pt>
                <c:pt idx="4">
                  <c:v>1E-3</c:v>
                </c:pt>
                <c:pt idx="5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E457-4819-B84A-83319499D0F6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50"/>
        <c:axId val="38934400"/>
        <c:axId val="38935936"/>
      </c:barChart>
      <c:catAx>
        <c:axId val="3893440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 rot="-5400000" vert="horz"/>
          <a:lstStyle/>
          <a:p>
            <a:pPr>
              <a:defRPr/>
            </a:pPr>
            <a:endParaRPr lang="en-US"/>
          </a:p>
        </c:txPr>
        <c:crossAx val="3893593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38935936"/>
        <c:scaling>
          <c:orientation val="minMax"/>
          <c:min val="0"/>
        </c:scaling>
        <c:delete val="0"/>
        <c:axPos val="l"/>
        <c:numFmt formatCode="0%" sourceLinked="0"/>
        <c:majorTickMark val="none"/>
        <c:minorTickMark val="none"/>
        <c:tickLblPos val="nextTo"/>
        <c:txPr>
          <a:bodyPr rot="0" vert="horz"/>
          <a:lstStyle/>
          <a:p>
            <a:pPr>
              <a:defRPr/>
            </a:pPr>
            <a:endParaRPr lang="en-US"/>
          </a:p>
        </c:txPr>
        <c:crossAx val="38934400"/>
        <c:crosses val="autoZero"/>
        <c:crossBetween val="between"/>
        <c:majorUnit val="0.1"/>
        <c:minorUnit val="0.04"/>
      </c:valAx>
      <c:spPr>
        <a:noFill/>
        <a:ln w="25403">
          <a:noFill/>
        </a:ln>
      </c:spPr>
    </c:plotArea>
    <c:legend>
      <c:legendPos val="b"/>
      <c:layout>
        <c:manualLayout>
          <c:xMode val="edge"/>
          <c:yMode val="edge"/>
          <c:x val="0.249733715103794"/>
          <c:y val="0.93887264091988498"/>
          <c:w val="0.476290145549988"/>
          <c:h val="5.9221599842466902E-2"/>
        </c:manualLayout>
      </c:layout>
      <c:overlay val="0"/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600" b="1" i="0" u="none" strike="noStrike" baseline="0">
          <a:solidFill>
            <a:schemeClr val="tx2"/>
          </a:solidFill>
          <a:latin typeface="Garamond"/>
          <a:ea typeface="Garamond"/>
          <a:cs typeface="Garamond"/>
        </a:defRPr>
      </a:pPr>
      <a:endParaRPr lang="en-US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How do you self-identify?</a:t>
            </a:r>
          </a:p>
        </c:rich>
      </c:tx>
      <c:layout>
        <c:manualLayout>
          <c:xMode val="edge"/>
          <c:yMode val="edge"/>
          <c:x val="0.29735259324978702"/>
          <c:y val="3.11474737532808E-4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101506148536988"/>
          <c:y val="8.7462626954239397E-2"/>
          <c:w val="0.88691977738893801"/>
          <c:h val="0.5889427228854460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Your Institution</c:v>
                </c:pt>
              </c:strCache>
            </c:strRef>
          </c:tx>
          <c:spPr>
            <a:solidFill>
              <a:schemeClr val="tx2"/>
            </a:solidFill>
            <a:ln w="3175">
              <a:solidFill>
                <a:schemeClr val="tx2"/>
              </a:solidFill>
            </a:ln>
          </c:spPr>
          <c:invertIfNegative val="0"/>
          <c:dLbls>
            <c:numFmt formatCode="0.0%" sourceLinked="0"/>
            <c:spPr>
              <a:noFill/>
              <a:ln w="2137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300"/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Sheet1!$A$2:$A$9</c:f>
              <c:strCache>
                <c:ptCount val="8"/>
                <c:pt idx="0">
                  <c:v>Heterosexual/ Straight</c:v>
                </c:pt>
                <c:pt idx="1">
                  <c:v>Gay</c:v>
                </c:pt>
                <c:pt idx="2">
                  <c:v>Lesbian</c:v>
                </c:pt>
                <c:pt idx="3">
                  <c:v>Bisexual</c:v>
                </c:pt>
                <c:pt idx="4">
                  <c:v>Queer</c:v>
                </c:pt>
                <c:pt idx="5">
                  <c:v>Pansexual</c:v>
                </c:pt>
                <c:pt idx="6">
                  <c:v>Asexual</c:v>
                </c:pt>
                <c:pt idx="7">
                  <c:v>Not listed above</c:v>
                </c:pt>
              </c:strCache>
            </c:strRef>
          </c:cat>
          <c:val>
            <c:numRef>
              <c:f>Sheet1!$B$2:$B$9</c:f>
              <c:numCache>
                <c:formatCode>0.0%</c:formatCode>
                <c:ptCount val="8"/>
                <c:pt idx="0">
                  <c:v>0.92200000000000004</c:v>
                </c:pt>
                <c:pt idx="1">
                  <c:v>1.7000000000000001E-2</c:v>
                </c:pt>
                <c:pt idx="2">
                  <c:v>8.0000000000000002E-3</c:v>
                </c:pt>
                <c:pt idx="3">
                  <c:v>0.03</c:v>
                </c:pt>
                <c:pt idx="4">
                  <c:v>8.0000000000000002E-3</c:v>
                </c:pt>
                <c:pt idx="5">
                  <c:v>6.0000000000000001E-3</c:v>
                </c:pt>
                <c:pt idx="6">
                  <c:v>0</c:v>
                </c:pt>
                <c:pt idx="7">
                  <c:v>0.01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E770-485D-A6A8-AD44A50C6AE7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All Institutions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7.7160493827160212E-3"/>
                  <c:y val="-2.516385733004340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64FC-48B0-BA65-423D87D013F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3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Sheet1!$A$2:$A$9</c:f>
              <c:strCache>
                <c:ptCount val="8"/>
                <c:pt idx="0">
                  <c:v>Heterosexual/ Straight</c:v>
                </c:pt>
                <c:pt idx="1">
                  <c:v>Gay</c:v>
                </c:pt>
                <c:pt idx="2">
                  <c:v>Lesbian</c:v>
                </c:pt>
                <c:pt idx="3">
                  <c:v>Bisexual</c:v>
                </c:pt>
                <c:pt idx="4">
                  <c:v>Queer</c:v>
                </c:pt>
                <c:pt idx="5">
                  <c:v>Pansexual</c:v>
                </c:pt>
                <c:pt idx="6">
                  <c:v>Asexual</c:v>
                </c:pt>
                <c:pt idx="7">
                  <c:v>Not listed above</c:v>
                </c:pt>
              </c:strCache>
            </c:strRef>
          </c:cat>
          <c:val>
            <c:numRef>
              <c:f>Sheet1!$C$2:$C$9</c:f>
              <c:numCache>
                <c:formatCode>0.0%</c:formatCode>
                <c:ptCount val="8"/>
                <c:pt idx="0">
                  <c:v>0.94499999999999995</c:v>
                </c:pt>
                <c:pt idx="1">
                  <c:v>1.4E-2</c:v>
                </c:pt>
                <c:pt idx="2">
                  <c:v>7.0000000000000001E-3</c:v>
                </c:pt>
                <c:pt idx="3">
                  <c:v>1.7999999999999999E-2</c:v>
                </c:pt>
                <c:pt idx="4">
                  <c:v>5.0000000000000001E-3</c:v>
                </c:pt>
                <c:pt idx="5">
                  <c:v>3.0000000000000001E-3</c:v>
                </c:pt>
                <c:pt idx="6">
                  <c:v>3.0000000000000001E-3</c:v>
                </c:pt>
                <c:pt idx="7">
                  <c:v>6.0000000000000001E-3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BDAA-4AF0-9D9A-3D71D1E48B79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50"/>
        <c:axId val="39002112"/>
        <c:axId val="39003648"/>
      </c:barChart>
      <c:catAx>
        <c:axId val="3900211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 rot="-5400000" vert="horz"/>
          <a:lstStyle/>
          <a:p>
            <a:pPr>
              <a:defRPr/>
            </a:pPr>
            <a:endParaRPr lang="en-US"/>
          </a:p>
        </c:txPr>
        <c:crossAx val="3900364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39003648"/>
        <c:scaling>
          <c:orientation val="minMax"/>
          <c:min val="0"/>
        </c:scaling>
        <c:delete val="0"/>
        <c:axPos val="l"/>
        <c:numFmt formatCode="0%" sourceLinked="0"/>
        <c:majorTickMark val="none"/>
        <c:minorTickMark val="none"/>
        <c:tickLblPos val="nextTo"/>
        <c:txPr>
          <a:bodyPr rot="0" vert="horz"/>
          <a:lstStyle/>
          <a:p>
            <a:pPr>
              <a:defRPr/>
            </a:pPr>
            <a:endParaRPr lang="en-US"/>
          </a:p>
        </c:txPr>
        <c:crossAx val="39002112"/>
        <c:crosses val="autoZero"/>
        <c:crossBetween val="between"/>
        <c:majorUnit val="0.1"/>
        <c:minorUnit val="0.04"/>
      </c:valAx>
      <c:spPr>
        <a:noFill/>
        <a:ln w="25403">
          <a:noFill/>
        </a:ln>
      </c:spPr>
    </c:plotArea>
    <c:legend>
      <c:legendPos val="b"/>
      <c:layout>
        <c:manualLayout>
          <c:xMode val="edge"/>
          <c:yMode val="edge"/>
          <c:x val="0.27662340818508796"/>
          <c:y val="0.95366828184938424"/>
          <c:w val="0.44366676387673798"/>
          <c:h val="4.6331718150615792E-2"/>
        </c:manualLayout>
      </c:layout>
      <c:overlay val="0"/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600" b="1" i="0" u="none" strike="noStrike" baseline="0">
          <a:solidFill>
            <a:schemeClr val="tx2"/>
          </a:solidFill>
          <a:latin typeface="Garamond"/>
          <a:ea typeface="Garamond"/>
          <a:cs typeface="Garamond"/>
        </a:defRPr>
      </a:pPr>
      <a:endParaRPr lang="en-US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3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4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5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6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7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8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9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0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97514" y="1"/>
            <a:ext cx="2982743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258" tIns="45628" rIns="91258" bIns="45628" numCol="1" anchor="t" anchorCtr="0" compatLnSpc="1">
            <a:prstTxWarp prst="textNoShape">
              <a:avLst/>
            </a:prstTxWarp>
          </a:bodyPr>
          <a:lstStyle>
            <a:lvl1pPr algn="r" defTabSz="903334" eaLnBrk="1" hangingPunct="1">
              <a:defRPr sz="1200" u="none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824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97514" y="8829675"/>
            <a:ext cx="2982743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258" tIns="45628" rIns="91258" bIns="45628" numCol="1" anchor="b" anchorCtr="0" compatLnSpc="1">
            <a:prstTxWarp prst="textNoShape">
              <a:avLst/>
            </a:prstTxWarp>
          </a:bodyPr>
          <a:lstStyle>
            <a:lvl1pPr algn="r" defTabSz="903334" eaLnBrk="1" hangingPunct="1">
              <a:defRPr sz="1200" u="none">
                <a:latin typeface="Arial" charset="0"/>
              </a:defRPr>
            </a:lvl1pPr>
          </a:lstStyle>
          <a:p>
            <a:pPr>
              <a:defRPr/>
            </a:pPr>
            <a:fld id="{8F00532B-46EB-47C9-94A6-2572C8FBB1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503263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82743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258" tIns="45628" rIns="91258" bIns="45628" numCol="1" anchor="t" anchorCtr="0" compatLnSpc="1">
            <a:prstTxWarp prst="textNoShape">
              <a:avLst/>
            </a:prstTxWarp>
          </a:bodyPr>
          <a:lstStyle>
            <a:lvl1pPr defTabSz="903334" eaLnBrk="1" hangingPunct="1">
              <a:defRPr sz="1200" u="none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97514" y="1"/>
            <a:ext cx="2982743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258" tIns="45628" rIns="91258" bIns="45628" numCol="1" anchor="t" anchorCtr="0" compatLnSpc="1">
            <a:prstTxWarp prst="textNoShape">
              <a:avLst/>
            </a:prstTxWarp>
          </a:bodyPr>
          <a:lstStyle>
            <a:lvl1pPr algn="r" defTabSz="903334" eaLnBrk="1" hangingPunct="1">
              <a:defRPr sz="1200" u="none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63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16013" y="695325"/>
            <a:ext cx="4651375" cy="34893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8805" y="4416425"/>
            <a:ext cx="5504203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258" tIns="45628" rIns="91258" bIns="4562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747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675"/>
            <a:ext cx="2982743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258" tIns="45628" rIns="91258" bIns="45628" numCol="1" anchor="b" anchorCtr="0" compatLnSpc="1">
            <a:prstTxWarp prst="textNoShape">
              <a:avLst/>
            </a:prstTxWarp>
          </a:bodyPr>
          <a:lstStyle>
            <a:lvl1pPr defTabSz="903334" eaLnBrk="1" hangingPunct="1">
              <a:defRPr sz="1200" u="none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47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97514" y="8829675"/>
            <a:ext cx="2982743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258" tIns="45628" rIns="91258" bIns="45628" numCol="1" anchor="b" anchorCtr="0" compatLnSpc="1">
            <a:prstTxWarp prst="textNoShape">
              <a:avLst/>
            </a:prstTxWarp>
          </a:bodyPr>
          <a:lstStyle>
            <a:lvl1pPr algn="r" defTabSz="903334" eaLnBrk="1" hangingPunct="1">
              <a:defRPr sz="1200" u="none">
                <a:latin typeface="Arial" charset="0"/>
              </a:defRPr>
            </a:lvl1pPr>
          </a:lstStyle>
          <a:p>
            <a:pPr>
              <a:defRPr/>
            </a:pPr>
            <a:fld id="{089FA3A3-FC42-4EDD-885C-91D9694657D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029211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734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5734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01843"/>
            <a:fld id="{66C31495-1962-4FFD-9D77-83C98B69E852}" type="slidenum">
              <a:rPr lang="en-US" smtClean="0"/>
              <a:pPr defTabSz="901843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64402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01843"/>
            <a:fld id="{DABC0DEF-AE43-4EF1-946F-CB8AA0517050}" type="slidenum">
              <a:rPr lang="en-US" smtClean="0"/>
              <a:pPr defTabSz="901843"/>
              <a:t>11</a:t>
            </a:fld>
            <a:endParaRPr lang="en-US"/>
          </a:p>
        </p:txBody>
      </p:sp>
      <p:sp>
        <p:nvSpPr>
          <p:cNvPr id="665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818728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Updated questions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89FA3A3-FC42-4EDD-885C-91D9694657DB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740857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89FA3A3-FC42-4EDD-885C-91D9694657DB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513489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01843"/>
            <a:fld id="{DABC0DEF-AE43-4EF1-946F-CB8AA0517050}" type="slidenum">
              <a:rPr lang="en-US" smtClean="0"/>
              <a:pPr defTabSz="901843"/>
              <a:t>18</a:t>
            </a:fld>
            <a:endParaRPr lang="en-US"/>
          </a:p>
        </p:txBody>
      </p:sp>
      <p:sp>
        <p:nvSpPr>
          <p:cNvPr id="665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026256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Commitment</a:t>
            </a:r>
            <a:r>
              <a:rPr lang="en-US" baseline="0" dirty="0"/>
              <a:t> to hiring women and minorities represents % indicating “satisfied” or “very satisfied” whereas the chart corresponding to effective hiring practices and policies that increase staff diversity represents % indicating “agree” or “strongly agree”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89FA3A3-FC42-4EDD-885C-91D9694657DB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043380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89FA3A3-FC42-4EDD-885C-91D9694657DB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817549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89FA3A3-FC42-4EDD-885C-91D9694657DB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134838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89FA3A3-FC42-4EDD-885C-91D9694657DB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591540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89FA3A3-FC42-4EDD-885C-91D9694657DB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049463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01843"/>
            <a:fld id="{DABC0DEF-AE43-4EF1-946F-CB8AA0517050}" type="slidenum">
              <a:rPr lang="en-US" smtClean="0"/>
              <a:pPr defTabSz="901843"/>
              <a:t>26</a:t>
            </a:fld>
            <a:endParaRPr lang="en-US"/>
          </a:p>
        </p:txBody>
      </p:sp>
      <p:sp>
        <p:nvSpPr>
          <p:cNvPr id="665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67725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837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58372" name="Slide Number Placeholder 3"/>
          <p:cNvSpPr txBox="1">
            <a:spLocks noGrp="1"/>
          </p:cNvSpPr>
          <p:nvPr/>
        </p:nvSpPr>
        <p:spPr bwMode="auto">
          <a:xfrm>
            <a:off x="3897514" y="8829675"/>
            <a:ext cx="2982743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258" tIns="45628" rIns="91258" bIns="45628" anchor="b"/>
          <a:lstStyle/>
          <a:p>
            <a:pPr algn="r" defTabSz="901843" eaLnBrk="1" hangingPunct="1"/>
            <a:fld id="{C9B780EA-8C76-4D9B-B74F-A2085F8D6DEE}" type="slidenum">
              <a:rPr lang="en-US" sz="1200" u="none">
                <a:latin typeface="Arial" charset="0"/>
              </a:rPr>
              <a:pPr algn="r" defTabSz="901843" eaLnBrk="1" hangingPunct="1"/>
              <a:t>2</a:t>
            </a:fld>
            <a:endParaRPr lang="en-US" sz="1200" u="none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5373361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89FA3A3-FC42-4EDD-885C-91D9694657DB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728822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01843"/>
            <a:fld id="{EDB4EBEC-B7F9-4904-A685-C02E85E9C0C8}" type="slidenum">
              <a:rPr lang="en-US" smtClean="0"/>
              <a:pPr defTabSz="901843"/>
              <a:t>30</a:t>
            </a:fld>
            <a:endParaRPr lang="en-US"/>
          </a:p>
        </p:txBody>
      </p:sp>
      <p:sp>
        <p:nvSpPr>
          <p:cNvPr id="1095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95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6329" y="4414839"/>
            <a:ext cx="5049156" cy="4184650"/>
          </a:xfrm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33598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939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5939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01843"/>
            <a:fld id="{85F7DC21-DDDB-40A7-B2C3-9E23EFB705EF}" type="slidenum">
              <a:rPr lang="en-US" smtClean="0"/>
              <a:pPr defTabSz="901843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951572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01843"/>
            <a:fld id="{DABC0DEF-AE43-4EF1-946F-CB8AA0517050}" type="slidenum">
              <a:rPr lang="en-US" smtClean="0"/>
              <a:pPr defTabSz="901843"/>
              <a:t>4</a:t>
            </a:fld>
            <a:endParaRPr lang="en-US"/>
          </a:p>
        </p:txBody>
      </p:sp>
      <p:sp>
        <p:nvSpPr>
          <p:cNvPr id="665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188240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89FA3A3-FC42-4EDD-885C-91D9694657DB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471390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89FA3A3-FC42-4EDD-885C-91D9694657DB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785517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89FA3A3-FC42-4EDD-885C-91D9694657DB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446516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Race= comp group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89FA3A3-FC42-4EDD-885C-91D9694657DB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657706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89FA3A3-FC42-4EDD-885C-91D9694657DB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50409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914" name="Rectangle 18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768475"/>
            <a:ext cx="7772400" cy="1736725"/>
          </a:xfrm>
        </p:spPr>
        <p:txBody>
          <a:bodyPr anchor="b"/>
          <a:lstStyle>
            <a:lvl1pPr>
              <a:defRPr sz="3600">
                <a:solidFill>
                  <a:schemeClr val="accent5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0915" name="Rectangle 19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 sz="2600" b="1">
                <a:effectLst/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5" name="Rectangle 20"/>
          <p:cNvSpPr>
            <a:spLocks noGrp="1" noChangeArrowheads="1"/>
          </p:cNvSpPr>
          <p:nvPr>
            <p:ph type="dt" sz="quarter" idx="10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u="none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21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 algn="ctr">
              <a:defRPr/>
            </a:lvl1pPr>
          </a:lstStyle>
          <a:p>
            <a:pPr>
              <a:defRPr/>
            </a:pPr>
            <a:r>
              <a:rPr lang="en-US" dirty="0"/>
              <a:t>2018 Staff Climate Survey</a:t>
            </a:r>
          </a:p>
        </p:txBody>
      </p:sp>
      <p:sp>
        <p:nvSpPr>
          <p:cNvPr id="7" name="Rectangle 2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92BCF1-1328-4AE7-B48C-E9A84CF00A5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2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2018 Staff Climate Survey</a:t>
            </a:r>
          </a:p>
        </p:txBody>
      </p:sp>
      <p:sp>
        <p:nvSpPr>
          <p:cNvPr id="5" name="Rectangle 2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37FC3E-CD2C-49F2-914A-6C0C633AD8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6413" y="227013"/>
            <a:ext cx="2284412" cy="586898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0" y="227013"/>
            <a:ext cx="6704013" cy="586898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2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2018 Staff Climate Survey</a:t>
            </a:r>
          </a:p>
        </p:txBody>
      </p:sp>
      <p:sp>
        <p:nvSpPr>
          <p:cNvPr id="5" name="Rectangle 2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345506-D0F1-4ADE-BD4E-ECF7E58A9CE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27013"/>
            <a:ext cx="9140825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495800"/>
          </a:xfrm>
        </p:spPr>
        <p:txBody>
          <a:bodyPr/>
          <a:lstStyle/>
          <a:p>
            <a:pPr lvl="0"/>
            <a:endParaRPr lang="en-US" noProof="0" dirty="0"/>
          </a:p>
        </p:txBody>
      </p:sp>
      <p:sp>
        <p:nvSpPr>
          <p:cNvPr id="4" name="Rectangle 2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2018 Staff Climate Survey</a:t>
            </a:r>
          </a:p>
        </p:txBody>
      </p:sp>
      <p:sp>
        <p:nvSpPr>
          <p:cNvPr id="5" name="Rectangle 2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D6ADC6-371E-4D07-BEDE-9B492F1765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  <a:latin typeface="Franklin Gothic Medium" panose="020B06030201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accent5"/>
                </a:solidFill>
                <a:effectLst/>
                <a:latin typeface="Franklin Gothic Book" panose="020B0503020102020204" pitchFamily="34" charset="0"/>
              </a:defRPr>
            </a:lvl1pPr>
            <a:lvl2pPr>
              <a:defRPr>
                <a:effectLst/>
                <a:latin typeface="Franklin Gothic Book" panose="020B0503020102020204" pitchFamily="34" charset="0"/>
              </a:defRPr>
            </a:lvl2pPr>
            <a:lvl3pPr>
              <a:defRPr>
                <a:effectLst/>
                <a:latin typeface="Franklin Gothic Book" panose="020B0503020102020204" pitchFamily="34" charset="0"/>
              </a:defRPr>
            </a:lvl3pPr>
            <a:lvl4pPr>
              <a:defRPr>
                <a:effectLst/>
                <a:latin typeface="Franklin Gothic Book" panose="020B0503020102020204" pitchFamily="34" charset="0"/>
              </a:defRPr>
            </a:lvl4pPr>
            <a:lvl5pPr>
              <a:defRPr>
                <a:effectLst/>
                <a:latin typeface="Franklin Gothic Book" panose="020B05030201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Rectangle 2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2018 Staff Climate Survey</a:t>
            </a:r>
          </a:p>
        </p:txBody>
      </p:sp>
      <p:sp>
        <p:nvSpPr>
          <p:cNvPr id="5" name="Rectangle 2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948261-BA7A-449B-AFF2-6BAF73509D1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2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2018 Staff Climate Survey</a:t>
            </a:r>
          </a:p>
        </p:txBody>
      </p:sp>
      <p:sp>
        <p:nvSpPr>
          <p:cNvPr id="5" name="Rectangle 2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7A8D27-E786-4DE5-93B5-7651E3EC95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  <a:latin typeface="Franklin Gothic Medium" panose="020B06030201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495800"/>
          </a:xfrm>
        </p:spPr>
        <p:txBody>
          <a:bodyPr/>
          <a:lstStyle>
            <a:lvl1pPr>
              <a:defRPr sz="2800">
                <a:solidFill>
                  <a:schemeClr val="tx2"/>
                </a:solidFill>
                <a:effectLst/>
                <a:latin typeface="Franklin Gothic Book" panose="020B0503020102020204" pitchFamily="34" charset="0"/>
              </a:defRPr>
            </a:lvl1pPr>
            <a:lvl2pPr>
              <a:defRPr sz="2400">
                <a:solidFill>
                  <a:schemeClr val="tx2"/>
                </a:solidFill>
                <a:effectLst/>
                <a:latin typeface="Franklin Gothic Book" panose="020B0503020102020204" pitchFamily="34" charset="0"/>
              </a:defRPr>
            </a:lvl2pPr>
            <a:lvl3pPr>
              <a:defRPr sz="2000">
                <a:solidFill>
                  <a:schemeClr val="tx2"/>
                </a:solidFill>
                <a:effectLst/>
                <a:latin typeface="Franklin Gothic Book" panose="020B0503020102020204" pitchFamily="34" charset="0"/>
              </a:defRPr>
            </a:lvl3pPr>
            <a:lvl4pPr>
              <a:defRPr sz="1800">
                <a:solidFill>
                  <a:schemeClr val="tx2"/>
                </a:solidFill>
                <a:effectLst/>
                <a:latin typeface="Franklin Gothic Book" panose="020B0503020102020204" pitchFamily="34" charset="0"/>
              </a:defRPr>
            </a:lvl4pPr>
            <a:lvl5pPr>
              <a:defRPr sz="1800">
                <a:solidFill>
                  <a:schemeClr val="tx2"/>
                </a:solidFill>
                <a:effectLst/>
                <a:latin typeface="Franklin Gothic Book" panose="020B0503020102020204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495800"/>
          </a:xfrm>
        </p:spPr>
        <p:txBody>
          <a:bodyPr/>
          <a:lstStyle>
            <a:lvl1pPr>
              <a:defRPr sz="2800">
                <a:effectLst/>
                <a:latin typeface="Franklin Gothic Book" panose="020B0503020102020204" pitchFamily="34" charset="0"/>
              </a:defRPr>
            </a:lvl1pPr>
            <a:lvl2pPr>
              <a:defRPr sz="2400">
                <a:effectLst/>
                <a:latin typeface="Franklin Gothic Book" panose="020B0503020102020204" pitchFamily="34" charset="0"/>
              </a:defRPr>
            </a:lvl2pPr>
            <a:lvl3pPr>
              <a:defRPr sz="2000">
                <a:effectLst/>
                <a:latin typeface="Franklin Gothic Book" panose="020B0503020102020204" pitchFamily="34" charset="0"/>
              </a:defRPr>
            </a:lvl3pPr>
            <a:lvl4pPr>
              <a:defRPr sz="1800">
                <a:effectLst/>
                <a:latin typeface="Franklin Gothic Book" panose="020B0503020102020204" pitchFamily="34" charset="0"/>
              </a:defRPr>
            </a:lvl4pPr>
            <a:lvl5pPr>
              <a:defRPr sz="1800">
                <a:effectLst/>
                <a:latin typeface="Franklin Gothic Book" panose="020B0503020102020204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2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2018 Staff Climate Survey</a:t>
            </a:r>
          </a:p>
        </p:txBody>
      </p:sp>
      <p:sp>
        <p:nvSpPr>
          <p:cNvPr id="6" name="Rectangle 2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1C6D19-50F5-4908-8E2F-5A9DE754AD9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2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2018 Staff Climate Survey</a:t>
            </a:r>
          </a:p>
        </p:txBody>
      </p:sp>
      <p:sp>
        <p:nvSpPr>
          <p:cNvPr id="8" name="Rectangle 2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EE7808-5C01-43CF-A1C9-EE01514086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2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2018 Staff Climate Survey</a:t>
            </a:r>
          </a:p>
        </p:txBody>
      </p:sp>
      <p:sp>
        <p:nvSpPr>
          <p:cNvPr id="4" name="Rectangle 2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49EE2B-935A-47D8-A4DF-0973289B88B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2018 Staff Climate Survey</a:t>
            </a:r>
          </a:p>
        </p:txBody>
      </p:sp>
      <p:sp>
        <p:nvSpPr>
          <p:cNvPr id="3" name="Rectangle 2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5C4E08-4A6B-4B7B-AFB5-E34103AFDB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2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2018 Staff Climate Survey</a:t>
            </a:r>
          </a:p>
        </p:txBody>
      </p:sp>
      <p:sp>
        <p:nvSpPr>
          <p:cNvPr id="6" name="Rectangle 2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3129FE-F048-4F79-9903-7B16DB13806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2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2018 Staff Climate Survey</a:t>
            </a:r>
          </a:p>
        </p:txBody>
      </p:sp>
      <p:sp>
        <p:nvSpPr>
          <p:cNvPr id="6" name="Rectangle 2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CF150B-2C0C-4BE1-9128-56EB162B0FC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" Target="../slides/slide3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18"/>
          <p:cNvSpPr>
            <a:spLocks noGrp="1" noChangeArrowheads="1"/>
          </p:cNvSpPr>
          <p:nvPr>
            <p:ph type="title"/>
          </p:nvPr>
        </p:nvSpPr>
        <p:spPr bwMode="auto">
          <a:xfrm>
            <a:off x="0" y="227013"/>
            <a:ext cx="914082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79892" name="Rectangle 2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28600" y="64008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u="none"/>
            </a:lvl1pPr>
          </a:lstStyle>
          <a:p>
            <a:pPr>
              <a:defRPr/>
            </a:pPr>
            <a:r>
              <a:rPr lang="en-US" dirty="0"/>
              <a:t>2018 Staff Climate Survey</a:t>
            </a:r>
          </a:p>
        </p:txBody>
      </p:sp>
      <p:sp>
        <p:nvSpPr>
          <p:cNvPr id="79894" name="Rectangle 2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43014" name="Picture 8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175" y="0"/>
            <a:ext cx="90805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9897" name="Rectangle 2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229600" y="6400800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u="none"/>
            </a:lvl1pPr>
          </a:lstStyle>
          <a:p>
            <a:pPr>
              <a:defRPr/>
            </a:pPr>
            <a:fld id="{86632639-7880-4B36-89C3-D2511E1DDB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TextBox 7">
            <a:hlinkClick r:id="rId15" action="ppaction://hlinksldjump"/>
          </p:cNvPr>
          <p:cNvSpPr txBox="1"/>
          <p:nvPr userDrawn="1"/>
        </p:nvSpPr>
        <p:spPr>
          <a:xfrm>
            <a:off x="5920871" y="6604084"/>
            <a:ext cx="166584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/>
              <a:t>Return to Table </a:t>
            </a:r>
            <a:r>
              <a:rPr lang="en-US" sz="1050" dirty="0">
                <a:hlinkClick r:id="rId15" action="ppaction://hlinksldjump"/>
              </a:rPr>
              <a:t>of</a:t>
            </a:r>
            <a:r>
              <a:rPr lang="en-US" sz="1050" dirty="0"/>
              <a:t> Contents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486" r:id="rId1"/>
    <p:sldLayoutId id="2147484475" r:id="rId2"/>
    <p:sldLayoutId id="2147484476" r:id="rId3"/>
    <p:sldLayoutId id="2147484477" r:id="rId4"/>
    <p:sldLayoutId id="2147484478" r:id="rId5"/>
    <p:sldLayoutId id="2147484479" r:id="rId6"/>
    <p:sldLayoutId id="2147484480" r:id="rId7"/>
    <p:sldLayoutId id="2147484481" r:id="rId8"/>
    <p:sldLayoutId id="2147484482" r:id="rId9"/>
    <p:sldLayoutId id="2147484483" r:id="rId10"/>
    <p:sldLayoutId id="2147484484" r:id="rId11"/>
    <p:sldLayoutId id="2147484485" r:id="rId12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7680AC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7680AC"/>
          </a:solidFill>
          <a:latin typeface="Garamond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7680AC"/>
          </a:solidFill>
          <a:latin typeface="Garamond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7680AC"/>
          </a:solidFill>
          <a:latin typeface="Garamond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7680AC"/>
          </a:solidFill>
          <a:latin typeface="Garamond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2800" b="1">
          <a:solidFill>
            <a:srgbClr val="7680AC"/>
          </a:solidFill>
          <a:latin typeface="Garamond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2800" b="1">
          <a:solidFill>
            <a:srgbClr val="7680AC"/>
          </a:solidFill>
          <a:latin typeface="Garamond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2800" b="1">
          <a:solidFill>
            <a:srgbClr val="7680AC"/>
          </a:solidFill>
          <a:latin typeface="Garamond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2800" b="1">
          <a:solidFill>
            <a:srgbClr val="7680AC"/>
          </a:solidFill>
          <a:latin typeface="Garamond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7.xml"/><Relationship Id="rId4" Type="http://schemas.openxmlformats.org/officeDocument/2006/relationships/chart" Target="../charts/chart9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3.xml"/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6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8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20.xml"/><Relationship Id="rId4" Type="http://schemas.openxmlformats.org/officeDocument/2006/relationships/chart" Target="../charts/chart19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1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2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3.xm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5.xm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6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7.xm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slide" Target="slide9.xml"/><Relationship Id="rId13" Type="http://schemas.openxmlformats.org/officeDocument/2006/relationships/slide" Target="slide14.xml"/><Relationship Id="rId18" Type="http://schemas.openxmlformats.org/officeDocument/2006/relationships/slide" Target="slide20.xml"/><Relationship Id="rId26" Type="http://schemas.openxmlformats.org/officeDocument/2006/relationships/slide" Target="slide28.xml"/><Relationship Id="rId3" Type="http://schemas.openxmlformats.org/officeDocument/2006/relationships/slide" Target="slide4.xml"/><Relationship Id="rId21" Type="http://schemas.openxmlformats.org/officeDocument/2006/relationships/slide" Target="slide23.xml"/><Relationship Id="rId7" Type="http://schemas.openxmlformats.org/officeDocument/2006/relationships/slide" Target="slide8.xml"/><Relationship Id="rId12" Type="http://schemas.openxmlformats.org/officeDocument/2006/relationships/slide" Target="slide13.xml"/><Relationship Id="rId17" Type="http://schemas.openxmlformats.org/officeDocument/2006/relationships/slide" Target="slide19.xml"/><Relationship Id="rId25" Type="http://schemas.openxmlformats.org/officeDocument/2006/relationships/slide" Target="slide27.xml"/><Relationship Id="rId2" Type="http://schemas.openxmlformats.org/officeDocument/2006/relationships/notesSlide" Target="../notesSlides/notesSlide3.xml"/><Relationship Id="rId16" Type="http://schemas.openxmlformats.org/officeDocument/2006/relationships/slide" Target="slide18.xml"/><Relationship Id="rId20" Type="http://schemas.openxmlformats.org/officeDocument/2006/relationships/slide" Target="slide22.xml"/><Relationship Id="rId1" Type="http://schemas.openxmlformats.org/officeDocument/2006/relationships/slideLayout" Target="../slideLayouts/slideLayout4.xml"/><Relationship Id="rId6" Type="http://schemas.openxmlformats.org/officeDocument/2006/relationships/slide" Target="slide7.xml"/><Relationship Id="rId11" Type="http://schemas.openxmlformats.org/officeDocument/2006/relationships/slide" Target="slide12.xml"/><Relationship Id="rId24" Type="http://schemas.openxmlformats.org/officeDocument/2006/relationships/slide" Target="slide26.xml"/><Relationship Id="rId5" Type="http://schemas.openxmlformats.org/officeDocument/2006/relationships/slide" Target="slide6.xml"/><Relationship Id="rId15" Type="http://schemas.openxmlformats.org/officeDocument/2006/relationships/slide" Target="slide16.xml"/><Relationship Id="rId23" Type="http://schemas.openxmlformats.org/officeDocument/2006/relationships/slide" Target="slide25.xml"/><Relationship Id="rId10" Type="http://schemas.openxmlformats.org/officeDocument/2006/relationships/slide" Target="slide11.xml"/><Relationship Id="rId19" Type="http://schemas.openxmlformats.org/officeDocument/2006/relationships/slide" Target="slide21.xml"/><Relationship Id="rId4" Type="http://schemas.openxmlformats.org/officeDocument/2006/relationships/slide" Target="slide5.xml"/><Relationship Id="rId9" Type="http://schemas.openxmlformats.org/officeDocument/2006/relationships/slide" Target="slide10.xml"/><Relationship Id="rId14" Type="http://schemas.openxmlformats.org/officeDocument/2006/relationships/slide" Target="slide15.xml"/><Relationship Id="rId22" Type="http://schemas.openxmlformats.org/officeDocument/2006/relationships/slide" Target="slide24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Relationship Id="rId5" Type="http://schemas.openxmlformats.org/officeDocument/2006/relationships/chart" Target="../charts/chart4.xml"/><Relationship Id="rId4" Type="http://schemas.openxmlformats.org/officeDocument/2006/relationships/chart" Target="../charts/char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Relationship Id="rId5" Type="http://schemas.openxmlformats.org/officeDocument/2006/relationships/chart" Target="../charts/chart6.xml"/><Relationship Id="rId4" Type="http://schemas.openxmlformats.org/officeDocument/2006/relationships/chart" Target="../charts/chart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5.xml"/><Relationship Id="rId4" Type="http://schemas.openxmlformats.org/officeDocument/2006/relationships/chart" Target="../charts/char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0" y="1768475"/>
            <a:ext cx="9144000" cy="1736725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>
                <a:solidFill>
                  <a:schemeClr val="accent2"/>
                </a:solidFill>
                <a:latin typeface="Franklin Gothic Book" panose="020B0503020102020204" pitchFamily="34" charset="0"/>
              </a:rPr>
              <a:t/>
            </a:r>
            <a:br>
              <a:rPr lang="en-US" dirty="0">
                <a:solidFill>
                  <a:schemeClr val="accent2"/>
                </a:solidFill>
                <a:latin typeface="Franklin Gothic Book" panose="020B0503020102020204" pitchFamily="34" charset="0"/>
              </a:rPr>
            </a:br>
            <a:r>
              <a:rPr lang="en-US" dirty="0">
                <a:solidFill>
                  <a:schemeClr val="accent2"/>
                </a:solidFill>
                <a:latin typeface="Franklin Gothic Book" panose="020B0503020102020204" pitchFamily="34" charset="0"/>
              </a:rPr>
              <a:t>University of California, Merced</a:t>
            </a:r>
            <a:r>
              <a:rPr lang="en-US" dirty="0">
                <a:latin typeface="Franklin Gothic Book" panose="020B0503020102020204" pitchFamily="34" charset="0"/>
              </a:rPr>
              <a:t/>
            </a:r>
            <a:br>
              <a:rPr lang="en-US" dirty="0">
                <a:latin typeface="Franklin Gothic Book" panose="020B0503020102020204" pitchFamily="34" charset="0"/>
              </a:rPr>
            </a:br>
            <a:r>
              <a:rPr lang="en-US" dirty="0">
                <a:solidFill>
                  <a:srgbClr val="1F2A44"/>
                </a:solidFill>
                <a:latin typeface="Franklin Gothic Book" panose="020B0503020102020204" pitchFamily="34" charset="0"/>
              </a:rPr>
              <a:t>Staff Climate Survey</a:t>
            </a:r>
            <a:r>
              <a:rPr lang="en-US" dirty="0">
                <a:solidFill>
                  <a:schemeClr val="accent1"/>
                </a:solidFill>
                <a:latin typeface="Franklin Gothic Book" panose="020B0503020102020204" pitchFamily="34" charset="0"/>
              </a:rPr>
              <a:t/>
            </a:r>
            <a:br>
              <a:rPr lang="en-US" dirty="0">
                <a:solidFill>
                  <a:schemeClr val="accent1"/>
                </a:solidFill>
                <a:latin typeface="Franklin Gothic Book" panose="020B0503020102020204" pitchFamily="34" charset="0"/>
              </a:rPr>
            </a:br>
            <a:r>
              <a:rPr lang="en-US" dirty="0">
                <a:solidFill>
                  <a:schemeClr val="accent2"/>
                </a:solidFill>
                <a:latin typeface="Franklin Gothic Book" panose="020B0503020102020204" pitchFamily="34" charset="0"/>
              </a:rPr>
              <a:t>2017-2018 Results</a:t>
            </a:r>
            <a:endParaRPr lang="en-US" sz="3200" dirty="0">
              <a:solidFill>
                <a:schemeClr val="accent2"/>
              </a:solidFill>
              <a:latin typeface="Franklin Gothic Book" panose="020B0503020102020204" pitchFamily="34" charset="0"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sz="quarter" idx="1"/>
            <p:custDataLst>
              <p:tags r:id="rId1"/>
            </p:custDataLst>
          </p:nvPr>
        </p:nvSpPr>
        <p:spPr>
          <a:xfrm>
            <a:off x="0" y="3962400"/>
            <a:ext cx="9144000" cy="20574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spcBef>
                <a:spcPct val="10000"/>
              </a:spcBef>
              <a:defRPr/>
            </a:pPr>
            <a:r>
              <a:rPr lang="en-US" sz="1800" b="1" dirty="0">
                <a:effectLst/>
                <a:latin typeface="Franklin Gothic Book" panose="020B0503020102020204" pitchFamily="34" charset="0"/>
              </a:rPr>
              <a:t>Staff</a:t>
            </a:r>
          </a:p>
          <a:p>
            <a:pPr eaLnBrk="1" hangingPunct="1">
              <a:lnSpc>
                <a:spcPct val="80000"/>
              </a:lnSpc>
              <a:spcBef>
                <a:spcPct val="10000"/>
              </a:spcBef>
              <a:defRPr/>
            </a:pPr>
            <a:endParaRPr lang="en-US" sz="1800" b="1" dirty="0">
              <a:effectLst/>
              <a:latin typeface="Franklin Gothic Book" panose="020B0503020102020204" pitchFamily="34" charset="0"/>
            </a:endParaRPr>
          </a:p>
          <a:p>
            <a:pPr eaLnBrk="1" hangingPunct="1">
              <a:lnSpc>
                <a:spcPct val="80000"/>
              </a:lnSpc>
              <a:spcBef>
                <a:spcPct val="10000"/>
              </a:spcBef>
              <a:defRPr/>
            </a:pPr>
            <a:r>
              <a:rPr lang="en-US" sz="2200" b="1" dirty="0">
                <a:effectLst/>
                <a:latin typeface="Franklin Gothic Book" panose="020B0503020102020204" pitchFamily="34" charset="0"/>
              </a:rPr>
              <a:t>University of California, Merced</a:t>
            </a:r>
          </a:p>
          <a:p>
            <a:pPr eaLnBrk="1" hangingPunct="1">
              <a:lnSpc>
                <a:spcPct val="80000"/>
              </a:lnSpc>
              <a:spcBef>
                <a:spcPct val="10000"/>
              </a:spcBef>
              <a:defRPr/>
            </a:pPr>
            <a:r>
              <a:rPr lang="en-US" sz="1800" b="1" dirty="0">
                <a:effectLst/>
                <a:latin typeface="Franklin Gothic Book" panose="020B0503020102020204" pitchFamily="34" charset="0"/>
              </a:rPr>
              <a:t>N=529</a:t>
            </a:r>
          </a:p>
          <a:p>
            <a:pPr eaLnBrk="1" hangingPunct="1">
              <a:lnSpc>
                <a:spcPct val="80000"/>
              </a:lnSpc>
              <a:spcBef>
                <a:spcPct val="10000"/>
              </a:spcBef>
              <a:defRPr/>
            </a:pPr>
            <a:endParaRPr lang="en-US" sz="1800" dirty="0">
              <a:latin typeface="Franklin Gothic Book" panose="020B0503020102020204" pitchFamily="34" charset="0"/>
            </a:endParaRPr>
          </a:p>
          <a:p>
            <a:pPr eaLnBrk="1" hangingPunct="1">
              <a:lnSpc>
                <a:spcPct val="80000"/>
              </a:lnSpc>
              <a:spcBef>
                <a:spcPct val="10000"/>
              </a:spcBef>
              <a:defRPr/>
            </a:pPr>
            <a:r>
              <a:rPr lang="en-US" sz="2200" b="1" dirty="0">
                <a:effectLst/>
                <a:latin typeface="Franklin Gothic Book" panose="020B0503020102020204" pitchFamily="34" charset="0"/>
              </a:rPr>
              <a:t>All Institutions</a:t>
            </a:r>
          </a:p>
          <a:p>
            <a:pPr eaLnBrk="1" hangingPunct="1">
              <a:lnSpc>
                <a:spcPct val="80000"/>
              </a:lnSpc>
              <a:spcBef>
                <a:spcPct val="10000"/>
              </a:spcBef>
              <a:defRPr/>
            </a:pPr>
            <a:r>
              <a:rPr lang="en-US" sz="1800" dirty="0">
                <a:latin typeface="Franklin Gothic Book" panose="020B0503020102020204" pitchFamily="34" charset="0"/>
              </a:rPr>
              <a:t>N=1995</a:t>
            </a:r>
            <a:endParaRPr lang="en-US" sz="1800" b="1" dirty="0">
              <a:effectLst/>
              <a:latin typeface="Franklin Gothic Book" panose="020B0503020102020204" pitchFamily="34" charset="0"/>
            </a:endParaRPr>
          </a:p>
          <a:p>
            <a:pPr eaLnBrk="1" hangingPunct="1">
              <a:lnSpc>
                <a:spcPct val="80000"/>
              </a:lnSpc>
              <a:spcBef>
                <a:spcPct val="10000"/>
              </a:spcBef>
              <a:defRPr/>
            </a:pPr>
            <a:endParaRPr lang="en-US" sz="1200" b="1" dirty="0">
              <a:effectLst/>
              <a:latin typeface="Franklin Gothic Book" panose="020B0503020102020204" pitchFamily="34" charset="0"/>
            </a:endParaRPr>
          </a:p>
          <a:p>
            <a:pPr eaLnBrk="1" hangingPunct="1">
              <a:lnSpc>
                <a:spcPct val="80000"/>
              </a:lnSpc>
              <a:spcBef>
                <a:spcPct val="10000"/>
              </a:spcBef>
              <a:defRPr/>
            </a:pPr>
            <a:endParaRPr lang="en-US" sz="1800" b="1" dirty="0">
              <a:effectLst/>
              <a:latin typeface="Franklin Gothic Book" panose="020B0503020102020204" pitchFamily="34" charset="0"/>
            </a:endParaRPr>
          </a:p>
        </p:txBody>
      </p:sp>
      <p:sp>
        <p:nvSpPr>
          <p:cNvPr id="45060" name="Text Box 5"/>
          <p:cNvSpPr txBox="1">
            <a:spLocks noChangeArrowheads="1"/>
          </p:cNvSpPr>
          <p:nvPr/>
        </p:nvSpPr>
        <p:spPr bwMode="auto">
          <a:xfrm>
            <a:off x="0" y="6172200"/>
            <a:ext cx="91440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200" i="1" u="none" dirty="0">
                <a:solidFill>
                  <a:schemeClr val="accent2"/>
                </a:solidFill>
                <a:latin typeface="Franklin Gothic Book" panose="020B0503020102020204" pitchFamily="34" charset="0"/>
              </a:rPr>
              <a:t>Higher Education Research Institute, University of California at Los Angeles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0" y="0"/>
            <a:ext cx="990600" cy="1016000"/>
          </a:xfrm>
          <a:prstGeom prst="rect">
            <a:avLst/>
          </a:prstGeom>
          <a:solidFill>
            <a:schemeClr val="bg1"/>
          </a:solidFill>
        </p:spPr>
        <p:txBody>
          <a:bodyPr>
            <a:spAutoFit/>
          </a:bodyPr>
          <a:lstStyle/>
          <a:p>
            <a:pPr>
              <a:defRPr/>
            </a:pPr>
            <a:endParaRPr lang="en-US" dirty="0"/>
          </a:p>
          <a:p>
            <a:pPr>
              <a:defRPr/>
            </a:pPr>
            <a:endParaRPr lang="en-US" dirty="0"/>
          </a:p>
          <a:p>
            <a:pPr>
              <a:defRPr/>
            </a:pP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Demographics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2018 Staff Climate Survey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71C6D19-50F5-4908-8E2F-5A9DE754AD90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graphicFrame>
        <p:nvGraphicFramePr>
          <p:cNvPr id="7" name="Race">
            <a:extLst>
              <a:ext uri="{FF2B5EF4-FFF2-40B4-BE49-F238E27FC236}">
                <a16:creationId xmlns:a16="http://schemas.microsoft.com/office/drawing/2014/main" xmlns="" id="{ED3281EE-AA0B-45C0-A234-9852C6747C7E}"/>
              </a:ext>
            </a:extLst>
          </p:cNvPr>
          <p:cNvGraphicFramePr>
            <a:graphicFrameLocks noGrp="1" noChangeAspect="1"/>
          </p:cNvGraphicFramePr>
          <p:nvPr>
            <p:ph sz="half" idx="2"/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298110992"/>
              </p:ext>
            </p:extLst>
          </p:nvPr>
        </p:nvGraphicFramePr>
        <p:xfrm>
          <a:off x="457200" y="1430078"/>
          <a:ext cx="8229600" cy="504692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77050694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0" y="2606675"/>
            <a:ext cx="9144000" cy="1584325"/>
          </a:xfrm>
          <a:solidFill>
            <a:schemeClr val="bg2"/>
          </a:solidFill>
          <a:ln>
            <a:solidFill>
              <a:schemeClr val="tx2"/>
            </a:solidFill>
          </a:ln>
        </p:spPr>
        <p:txBody>
          <a:bodyPr anchor="ctr"/>
          <a:lstStyle/>
          <a:p>
            <a:pPr eaLnBrk="1" hangingPunct="1">
              <a:defRPr/>
            </a:pPr>
            <a:r>
              <a:rPr lang="en-US" sz="4400" b="0" dirty="0">
                <a:solidFill>
                  <a:schemeClr val="tx2"/>
                </a:solidFill>
                <a:latin typeface="Franklin Gothic Medium" panose="020B0603020102020204" pitchFamily="34" charset="0"/>
              </a:rPr>
              <a:t>Satisfaction &amp; Stress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Workplace Satisfaction</a:t>
            </a:r>
            <a:br>
              <a:rPr lang="en-US" dirty="0"/>
            </a:br>
            <a:r>
              <a:rPr lang="en-US" sz="2000" dirty="0"/>
              <a:t>(% Indicating “Satisfied” or “Very Satisfied”)</a:t>
            </a:r>
            <a:endParaRPr lang="en-US" dirty="0"/>
          </a:p>
        </p:txBody>
      </p:sp>
      <p:graphicFrame>
        <p:nvGraphicFramePr>
          <p:cNvPr id="11" name="Content Placeholder 10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61852849"/>
              </p:ext>
            </p:extLst>
          </p:nvPr>
        </p:nvGraphicFramePr>
        <p:xfrm>
          <a:off x="457200" y="1600200"/>
          <a:ext cx="8229600" cy="4495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2018 Staff Climate Survey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C948261-BA7A-449B-AFF2-6BAF73509D18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283181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Workplace &amp; Overall Satisfaction </a:t>
            </a:r>
            <a:br>
              <a:rPr lang="en-US" dirty="0"/>
            </a:br>
            <a:r>
              <a:rPr lang="en-US" sz="2000" dirty="0"/>
              <a:t>(% Indicating “Satisfied” or “Very Satisfied”)</a:t>
            </a:r>
          </a:p>
        </p:txBody>
      </p:sp>
      <p:graphicFrame>
        <p:nvGraphicFramePr>
          <p:cNvPr id="11" name="Content Placeholder 10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33440935"/>
              </p:ext>
            </p:extLst>
          </p:nvPr>
        </p:nvGraphicFramePr>
        <p:xfrm>
          <a:off x="457200" y="1600200"/>
          <a:ext cx="8229600" cy="4495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2018 Staff Climate Survey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C948261-BA7A-449B-AFF2-6BAF73509D18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368793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Work-Life Balance</a:t>
            </a:r>
          </a:p>
        </p:txBody>
      </p:sp>
      <p:graphicFrame>
        <p:nvGraphicFramePr>
          <p:cNvPr id="11" name="Content Placeholder 10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97954740"/>
              </p:ext>
            </p:extLst>
          </p:nvPr>
        </p:nvGraphicFramePr>
        <p:xfrm>
          <a:off x="457200" y="1600200"/>
          <a:ext cx="5486400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2018 Staff Climate Survey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C948261-BA7A-449B-AFF2-6BAF73509D18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graphicFrame>
        <p:nvGraphicFramePr>
          <p:cNvPr id="10" name="Content Placeholder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63102027"/>
              </p:ext>
            </p:extLst>
          </p:nvPr>
        </p:nvGraphicFramePr>
        <p:xfrm>
          <a:off x="6019800" y="1676400"/>
          <a:ext cx="2514600" cy="4495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6553200" y="1219200"/>
            <a:ext cx="205740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u="none" dirty="0">
                <a:solidFill>
                  <a:schemeClr val="tx2"/>
                </a:solidFill>
                <a:latin typeface="Franklin Gothic Medium"/>
                <a:cs typeface="Franklin Gothic Medium"/>
              </a:rPr>
              <a:t>(% Indicating “Agree” or “Strongly Agree”)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219200" y="1276290"/>
            <a:ext cx="400474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u="none" dirty="0">
                <a:solidFill>
                  <a:srgbClr val="1F2A44"/>
                </a:solidFill>
                <a:latin typeface="Franklin Gothic Medium"/>
                <a:cs typeface="Franklin Gothic Medium"/>
              </a:rPr>
              <a:t>(% Indicating “Satisfied” or “Very Satisfied”</a:t>
            </a:r>
            <a:r>
              <a:rPr lang="en-US" u="none" dirty="0">
                <a:solidFill>
                  <a:srgbClr val="1F2A44"/>
                </a:solidFill>
                <a:latin typeface="Franklin Gothic Medium"/>
                <a:cs typeface="Franklin Gothic Medium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55392714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Satisfaction with Benefits &amp; Compensation</a:t>
            </a:r>
            <a:br>
              <a:rPr lang="en-US" dirty="0"/>
            </a:br>
            <a:r>
              <a:rPr lang="en-US" sz="2000" dirty="0"/>
              <a:t>(% Indicating “Satisfied” or “Very Satisfied”)</a:t>
            </a:r>
            <a:endParaRPr lang="en-US" dirty="0"/>
          </a:p>
        </p:txBody>
      </p:sp>
      <p:graphicFrame>
        <p:nvGraphicFramePr>
          <p:cNvPr id="11" name="Content Placeholder 10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23328825"/>
              </p:ext>
            </p:extLst>
          </p:nvPr>
        </p:nvGraphicFramePr>
        <p:xfrm>
          <a:off x="457200" y="1600200"/>
          <a:ext cx="8229600" cy="4495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2018 Staff Climate Survey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C948261-BA7A-449B-AFF2-6BAF73509D18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546265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Sources of Stress</a:t>
            </a:r>
            <a:br>
              <a:rPr lang="en-US" dirty="0"/>
            </a:br>
            <a:r>
              <a:rPr lang="en-US" sz="2000" dirty="0"/>
              <a:t>(% Indicating “Somewhat” or “Extensive”)</a:t>
            </a:r>
            <a:endParaRPr lang="en-US" dirty="0"/>
          </a:p>
        </p:txBody>
      </p:sp>
      <p:graphicFrame>
        <p:nvGraphicFramePr>
          <p:cNvPr id="11" name="Content Placeholder 10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0483018"/>
              </p:ext>
            </p:extLst>
          </p:nvPr>
        </p:nvGraphicFramePr>
        <p:xfrm>
          <a:off x="457200" y="1600200"/>
          <a:ext cx="8229600" cy="4495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2018 Staff Climate Survey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C948261-BA7A-449B-AFF2-6BAF73509D18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225425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Sources of Stress</a:t>
            </a:r>
            <a:br>
              <a:rPr lang="en-US" dirty="0"/>
            </a:br>
            <a:r>
              <a:rPr lang="en-US" sz="2000" dirty="0"/>
              <a:t>(% Indicating “Somewhat” or “Extensive”)</a:t>
            </a:r>
            <a:endParaRPr lang="en-US" dirty="0"/>
          </a:p>
        </p:txBody>
      </p:sp>
      <p:graphicFrame>
        <p:nvGraphicFramePr>
          <p:cNvPr id="11" name="Content Placeholder 10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34061831"/>
              </p:ext>
            </p:extLst>
          </p:nvPr>
        </p:nvGraphicFramePr>
        <p:xfrm>
          <a:off x="457200" y="1600200"/>
          <a:ext cx="8229600" cy="4495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2018 Staff Climate Survey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C948261-BA7A-449B-AFF2-6BAF73509D18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732309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0" y="2606675"/>
            <a:ext cx="9144000" cy="1584325"/>
          </a:xfrm>
          <a:solidFill>
            <a:schemeClr val="bg2"/>
          </a:solidFill>
          <a:ln>
            <a:solidFill>
              <a:schemeClr val="tx2"/>
            </a:solidFill>
          </a:ln>
        </p:spPr>
        <p:txBody>
          <a:bodyPr anchor="ctr"/>
          <a:lstStyle/>
          <a:p>
            <a:pPr eaLnBrk="1" hangingPunct="1">
              <a:defRPr/>
            </a:pPr>
            <a:r>
              <a:rPr lang="en-US" sz="4400" b="0" dirty="0">
                <a:solidFill>
                  <a:schemeClr val="tx2"/>
                </a:solidFill>
                <a:latin typeface="Franklin Gothic Medium" panose="020B0603020102020204" pitchFamily="34" charset="0"/>
              </a:rPr>
              <a:t>Campus Climate</a:t>
            </a:r>
          </a:p>
        </p:txBody>
      </p:sp>
    </p:spTree>
    <p:extLst>
      <p:ext uri="{BB962C8B-B14F-4D97-AF65-F5344CB8AC3E}">
        <p14:creationId xmlns:p14="http://schemas.microsoft.com/office/powerpoint/2010/main" val="414497993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Campus Atmosphere</a:t>
            </a:r>
            <a:br>
              <a:rPr lang="en-US" dirty="0"/>
            </a:br>
            <a:r>
              <a:rPr lang="en-US" sz="2000" dirty="0"/>
              <a:t>(% Indicating “Satisfied” or “Very Satisfied”)</a:t>
            </a:r>
            <a:endParaRPr lang="en-US" dirty="0"/>
          </a:p>
        </p:txBody>
      </p:sp>
      <p:graphicFrame>
        <p:nvGraphicFramePr>
          <p:cNvPr id="11" name="Content Placeholder 10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00784410"/>
              </p:ext>
            </p:extLst>
          </p:nvPr>
        </p:nvGraphicFramePr>
        <p:xfrm>
          <a:off x="457200" y="1600200"/>
          <a:ext cx="8229600" cy="4495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2018 Staff Climate Survey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C948261-BA7A-449B-AFF2-6BAF73509D18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69000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0" y="152400"/>
            <a:ext cx="9144000" cy="7620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College Senior Survey</a:t>
            </a:r>
            <a:endParaRPr lang="en-US" sz="32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sz="quarter" idx="1"/>
            <p:custDataLst>
              <p:tags r:id="rId1"/>
            </p:custDataLst>
          </p:nvPr>
        </p:nvSpPr>
        <p:spPr>
          <a:xfrm>
            <a:off x="914400" y="1828800"/>
            <a:ext cx="7315200" cy="4419600"/>
          </a:xfrm>
        </p:spPr>
        <p:txBody>
          <a:bodyPr/>
          <a:lstStyle/>
          <a:p>
            <a:pPr algn="l" eaLnBrk="1" hangingPunct="1">
              <a:lnSpc>
                <a:spcPct val="90000"/>
              </a:lnSpc>
              <a:spcBef>
                <a:spcPct val="10000"/>
              </a:spcBef>
              <a:buClr>
                <a:schemeClr val="accent1">
                  <a:lumMod val="50000"/>
                </a:schemeClr>
              </a:buClr>
              <a:defRPr/>
            </a:pPr>
            <a:r>
              <a:rPr lang="en-US" sz="2800" b="1" dirty="0">
                <a:solidFill>
                  <a:schemeClr val="accent2"/>
                </a:solidFill>
                <a:effectLst/>
                <a:latin typeface="Franklin Gothic Book" panose="020B0503020102020204" pitchFamily="34" charset="0"/>
              </a:rPr>
              <a:t>Results from the Staff Climate Survey assess the campus climate from the staff perspective. </a:t>
            </a:r>
          </a:p>
          <a:p>
            <a:pPr algn="l" eaLnBrk="1" hangingPunct="1">
              <a:lnSpc>
                <a:spcPct val="90000"/>
              </a:lnSpc>
              <a:spcBef>
                <a:spcPct val="10000"/>
              </a:spcBef>
              <a:buClr>
                <a:schemeClr val="accent1">
                  <a:lumMod val="50000"/>
                </a:schemeClr>
              </a:buClr>
              <a:defRPr/>
            </a:pPr>
            <a:r>
              <a:rPr lang="en-US" sz="2800" b="1" dirty="0">
                <a:solidFill>
                  <a:schemeClr val="accent2"/>
                </a:solidFill>
                <a:effectLst/>
                <a:latin typeface="Franklin Gothic Book" panose="020B0503020102020204" pitchFamily="34" charset="0"/>
              </a:rPr>
              <a:t>The survey also touches on staff’s level of stress, satisfaction with their institution, and work-related experiences as staff members in postsecondary institutions.</a:t>
            </a:r>
          </a:p>
          <a:p>
            <a:pPr marL="628650" lvl="1" indent="-228600" eaLnBrk="1" hangingPunct="1">
              <a:lnSpc>
                <a:spcPct val="90000"/>
              </a:lnSpc>
              <a:spcBef>
                <a:spcPct val="10000"/>
              </a:spcBef>
              <a:buClr>
                <a:schemeClr val="accent1">
                  <a:lumMod val="50000"/>
                </a:schemeClr>
              </a:buClr>
              <a:defRPr/>
            </a:pPr>
            <a:endParaRPr lang="en-US" sz="800" b="1" dirty="0">
              <a:solidFill>
                <a:schemeClr val="accent1">
                  <a:lumMod val="50000"/>
                </a:schemeClr>
              </a:solidFill>
              <a:effectLst/>
            </a:endParaRPr>
          </a:p>
          <a:p>
            <a:pPr marL="628650" lvl="1" indent="-228600" eaLnBrk="1" hangingPunct="1">
              <a:lnSpc>
                <a:spcPct val="90000"/>
              </a:lnSpc>
              <a:spcBef>
                <a:spcPct val="10000"/>
              </a:spcBef>
              <a:defRPr/>
            </a:pPr>
            <a:r>
              <a:rPr lang="en-US" sz="2400" dirty="0">
                <a:solidFill>
                  <a:schemeClr val="tx2"/>
                </a:solidFill>
                <a:effectLst/>
                <a:latin typeface="Franklin Gothic Medium" panose="020B0603020102020204" pitchFamily="34" charset="0"/>
              </a:rPr>
              <a:t>Staff Demographics</a:t>
            </a:r>
          </a:p>
          <a:p>
            <a:pPr marL="628650" lvl="1" indent="-228600" eaLnBrk="1" hangingPunct="1">
              <a:lnSpc>
                <a:spcPct val="90000"/>
              </a:lnSpc>
              <a:spcBef>
                <a:spcPct val="10000"/>
              </a:spcBef>
              <a:defRPr/>
            </a:pPr>
            <a:r>
              <a:rPr lang="en-US" sz="2400" dirty="0">
                <a:solidFill>
                  <a:schemeClr val="tx2"/>
                </a:solidFill>
                <a:effectLst/>
                <a:latin typeface="Franklin Gothic Medium" panose="020B0603020102020204" pitchFamily="34" charset="0"/>
              </a:rPr>
              <a:t>Satisfaction and Sources of Stress</a:t>
            </a:r>
          </a:p>
          <a:p>
            <a:pPr marL="628650" lvl="1" indent="-228600" eaLnBrk="1" hangingPunct="1">
              <a:lnSpc>
                <a:spcPct val="90000"/>
              </a:lnSpc>
              <a:spcBef>
                <a:spcPct val="10000"/>
              </a:spcBef>
              <a:defRPr/>
            </a:pPr>
            <a:r>
              <a:rPr lang="en-US" sz="2400" dirty="0">
                <a:solidFill>
                  <a:schemeClr val="tx2"/>
                </a:solidFill>
                <a:effectLst/>
                <a:latin typeface="Franklin Gothic Medium" panose="020B0603020102020204" pitchFamily="34" charset="0"/>
              </a:rPr>
              <a:t>Perspectives of Campus Climate</a:t>
            </a:r>
          </a:p>
          <a:p>
            <a:pPr marL="628650" lvl="1" indent="-228600" eaLnBrk="1" hangingPunct="1">
              <a:lnSpc>
                <a:spcPct val="90000"/>
              </a:lnSpc>
              <a:spcBef>
                <a:spcPct val="10000"/>
              </a:spcBef>
              <a:defRPr/>
            </a:pPr>
            <a:r>
              <a:rPr lang="en-US" sz="2400" dirty="0">
                <a:solidFill>
                  <a:schemeClr val="tx2"/>
                </a:solidFill>
                <a:effectLst/>
                <a:latin typeface="Franklin Gothic Medium" panose="020B0603020102020204" pitchFamily="34" charset="0"/>
              </a:rPr>
              <a:t>Work Environment</a:t>
            </a:r>
          </a:p>
          <a:p>
            <a:pPr marL="628650" lvl="1" indent="-228600" eaLnBrk="1" hangingPunct="1">
              <a:lnSpc>
                <a:spcPct val="90000"/>
              </a:lnSpc>
              <a:spcBef>
                <a:spcPct val="10000"/>
              </a:spcBef>
              <a:defRPr/>
            </a:pPr>
            <a:endParaRPr lang="en-US" sz="2000" b="1" dirty="0">
              <a:solidFill>
                <a:schemeClr val="accent1">
                  <a:lumMod val="50000"/>
                </a:schemeClr>
              </a:solidFill>
              <a:effectLst/>
            </a:endParaRPr>
          </a:p>
          <a:p>
            <a:pPr marL="228600" indent="-228600" eaLnBrk="1" hangingPunct="1">
              <a:lnSpc>
                <a:spcPct val="90000"/>
              </a:lnSpc>
              <a:spcBef>
                <a:spcPct val="10000"/>
              </a:spcBef>
              <a:defRPr/>
            </a:pPr>
            <a:endParaRPr lang="en-US" sz="2400" b="1" dirty="0">
              <a:solidFill>
                <a:schemeClr val="accent1">
                  <a:lumMod val="50000"/>
                </a:schemeClr>
              </a:solidFill>
              <a:effectLst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0" y="0"/>
            <a:ext cx="9144000" cy="1046163"/>
          </a:xfrm>
          <a:prstGeom prst="rect">
            <a:avLst/>
          </a:prstGeom>
          <a:solidFill>
            <a:schemeClr val="bg2"/>
          </a:solidFill>
        </p:spPr>
        <p:txBody>
          <a:bodyPr>
            <a:spAutoFit/>
          </a:bodyPr>
          <a:lstStyle/>
          <a:p>
            <a:pPr>
              <a:defRPr/>
            </a:pPr>
            <a:endParaRPr lang="en-US" sz="1000" dirty="0">
              <a:solidFill>
                <a:schemeClr val="bg2"/>
              </a:solidFill>
              <a:latin typeface="+mj-lt"/>
            </a:endParaRPr>
          </a:p>
          <a:p>
            <a:pPr>
              <a:defRPr/>
            </a:pPr>
            <a:r>
              <a:rPr lang="en-US" sz="3600" u="none" dirty="0">
                <a:solidFill>
                  <a:srgbClr val="FFFFFF"/>
                </a:solidFill>
                <a:latin typeface="Franklin Gothic Book" panose="020B0503020102020204" pitchFamily="34" charset="0"/>
              </a:rPr>
              <a:t> </a:t>
            </a:r>
            <a:r>
              <a:rPr lang="en-US" sz="3600" u="none" dirty="0">
                <a:solidFill>
                  <a:schemeClr val="tx2"/>
                </a:solidFill>
                <a:latin typeface="Franklin Gothic Book" panose="020B0503020102020204" pitchFamily="34" charset="0"/>
              </a:rPr>
              <a:t>THE STAFF EXPERIENCE</a:t>
            </a:r>
          </a:p>
          <a:p>
            <a:pPr>
              <a:defRPr/>
            </a:pPr>
            <a:endParaRPr lang="en-US" sz="1600" dirty="0">
              <a:solidFill>
                <a:schemeClr val="bg2"/>
              </a:solidFill>
            </a:endParaRPr>
          </a:p>
        </p:txBody>
      </p:sp>
      <p:cxnSp>
        <p:nvCxnSpPr>
          <p:cNvPr id="46087" name="Straight Connector 7"/>
          <p:cNvCxnSpPr>
            <a:cxnSpLocks noChangeShapeType="1"/>
          </p:cNvCxnSpPr>
          <p:nvPr/>
        </p:nvCxnSpPr>
        <p:spPr bwMode="auto">
          <a:xfrm>
            <a:off x="152400" y="762000"/>
            <a:ext cx="8839200" cy="0"/>
          </a:xfrm>
          <a:prstGeom prst="line">
            <a:avLst/>
          </a:prstGeom>
          <a:noFill/>
          <a:ln w="19050" algn="ctr">
            <a:solidFill>
              <a:schemeClr val="tx2"/>
            </a:solidFill>
            <a:round/>
            <a:headEnd/>
            <a:tailEnd/>
          </a:ln>
        </p:spPr>
      </p:cxn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546FF390-3E51-443F-A6E9-EF09182246E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2018 Staff Climate Survey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402061A6-6E01-4D2E-ABBA-DB4BE1A049B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C948261-BA7A-449B-AFF2-6BAF73509D18}" type="slidenum">
              <a:rPr lang="en-US" smtClean="0"/>
              <a:pPr>
                <a:defRPr/>
              </a:pPr>
              <a:t>20</a:t>
            </a:fld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xmlns="" id="{19A53525-F45B-459E-8745-357C9CC113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Campus Diversity</a:t>
            </a:r>
          </a:p>
        </p:txBody>
      </p:sp>
      <p:graphicFrame>
        <p:nvGraphicFramePr>
          <p:cNvPr id="9" name="Content Placeholder 10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19945333"/>
              </p:ext>
            </p:extLst>
          </p:nvPr>
        </p:nvGraphicFramePr>
        <p:xfrm>
          <a:off x="457200" y="1600200"/>
          <a:ext cx="4343400" cy="4495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3" name="Chart 12"/>
          <p:cNvGraphicFramePr/>
          <p:nvPr>
            <p:extLst>
              <p:ext uri="{D42A27DB-BD31-4B8C-83A1-F6EECF244321}">
                <p14:modId xmlns:p14="http://schemas.microsoft.com/office/powerpoint/2010/main" val="106301981"/>
              </p:ext>
            </p:extLst>
          </p:nvPr>
        </p:nvGraphicFramePr>
        <p:xfrm>
          <a:off x="4797032" y="1524000"/>
          <a:ext cx="4118367" cy="23241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4" name="Chart 13"/>
          <p:cNvGraphicFramePr/>
          <p:nvPr>
            <p:extLst>
              <p:ext uri="{D42A27DB-BD31-4B8C-83A1-F6EECF244321}">
                <p14:modId xmlns:p14="http://schemas.microsoft.com/office/powerpoint/2010/main" val="3907066481"/>
              </p:ext>
            </p:extLst>
          </p:nvPr>
        </p:nvGraphicFramePr>
        <p:xfrm>
          <a:off x="4797032" y="3886200"/>
          <a:ext cx="4118367" cy="2362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15" name="TextBox 14"/>
          <p:cNvSpPr txBox="1"/>
          <p:nvPr/>
        </p:nvSpPr>
        <p:spPr>
          <a:xfrm>
            <a:off x="6019800" y="1143000"/>
            <a:ext cx="2819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u="none" dirty="0">
                <a:solidFill>
                  <a:schemeClr val="tx2"/>
                </a:solidFill>
              </a:rPr>
              <a:t>Hiring Practices</a:t>
            </a:r>
          </a:p>
        </p:txBody>
      </p:sp>
    </p:spTree>
    <p:extLst>
      <p:ext uri="{BB962C8B-B14F-4D97-AF65-F5344CB8AC3E}">
        <p14:creationId xmlns:p14="http://schemas.microsoft.com/office/powerpoint/2010/main" val="5620226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Staff Perspectives on Campus Climate</a:t>
            </a:r>
            <a:br>
              <a:rPr lang="en-US" dirty="0"/>
            </a:br>
            <a:r>
              <a:rPr lang="en-US" sz="2000" dirty="0"/>
              <a:t>(% Indicating “Agree” or “Strongly Agree”)</a:t>
            </a:r>
            <a:endParaRPr lang="en-US" dirty="0"/>
          </a:p>
        </p:txBody>
      </p:sp>
      <p:graphicFrame>
        <p:nvGraphicFramePr>
          <p:cNvPr id="11" name="Content Placeholder 10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20165285"/>
              </p:ext>
            </p:extLst>
          </p:nvPr>
        </p:nvGraphicFramePr>
        <p:xfrm>
          <a:off x="457200" y="1370013"/>
          <a:ext cx="8229600" cy="47259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2018 Staff Climate Survey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C948261-BA7A-449B-AFF2-6BAF73509D18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198651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Campus Community &amp; Diversity:</a:t>
            </a:r>
            <a:br>
              <a:rPr lang="en-US" dirty="0"/>
            </a:br>
            <a:r>
              <a:rPr lang="en-US" dirty="0"/>
              <a:t>Institutional Priorities</a:t>
            </a:r>
            <a:br>
              <a:rPr lang="en-US" dirty="0"/>
            </a:br>
            <a:r>
              <a:rPr lang="en-US" sz="2000" dirty="0"/>
              <a:t>(% Indicating “High” or “Highest” Priority)</a:t>
            </a:r>
            <a:endParaRPr lang="en-US" dirty="0"/>
          </a:p>
        </p:txBody>
      </p:sp>
      <p:graphicFrame>
        <p:nvGraphicFramePr>
          <p:cNvPr id="11" name="Content Placeholder 10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10593092"/>
              </p:ext>
            </p:extLst>
          </p:nvPr>
        </p:nvGraphicFramePr>
        <p:xfrm>
          <a:off x="457200" y="1600200"/>
          <a:ext cx="8229600" cy="4495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2018 Staff Climate Survey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C948261-BA7A-449B-AFF2-6BAF73509D18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988941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Staff Discrimination or Exclusion</a:t>
            </a:r>
          </a:p>
        </p:txBody>
      </p:sp>
      <p:graphicFrame>
        <p:nvGraphicFramePr>
          <p:cNvPr id="11" name="Content Placeholder 10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53752677"/>
              </p:ext>
            </p:extLst>
          </p:nvPr>
        </p:nvGraphicFramePr>
        <p:xfrm>
          <a:off x="457200" y="1295400"/>
          <a:ext cx="8229600" cy="48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2018 Staff Climate Survey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C948261-BA7A-449B-AFF2-6BAF73509D18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211792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Discrimination and Harassment</a:t>
            </a:r>
            <a:br>
              <a:rPr lang="en-US" dirty="0"/>
            </a:br>
            <a:r>
              <a:rPr lang="en-US" sz="2000" dirty="0"/>
              <a:t>(% Indicating  Ever Experienced at This Institution):</a:t>
            </a:r>
            <a:endParaRPr lang="en-US" dirty="0"/>
          </a:p>
        </p:txBody>
      </p:sp>
      <p:graphicFrame>
        <p:nvGraphicFramePr>
          <p:cNvPr id="11" name="Content Placeholder 10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28878631"/>
              </p:ext>
            </p:extLst>
          </p:nvPr>
        </p:nvGraphicFramePr>
        <p:xfrm>
          <a:off x="457200" y="1295400"/>
          <a:ext cx="8077200" cy="48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2018 Staff Climate Survey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C948261-BA7A-449B-AFF2-6BAF73509D18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67328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Staff Satisfaction with </a:t>
            </a:r>
            <a:br>
              <a:rPr lang="en-US" dirty="0"/>
            </a:br>
            <a:r>
              <a:rPr lang="en-US" dirty="0"/>
              <a:t>Administrative Responses &amp; Safety on Campus</a:t>
            </a:r>
            <a:br>
              <a:rPr lang="en-US" dirty="0"/>
            </a:br>
            <a:r>
              <a:rPr lang="en-US" sz="2000" dirty="0"/>
              <a:t>(% Indicating “Satisfied” or “Very Satisfied”)</a:t>
            </a:r>
            <a:endParaRPr lang="en-US" dirty="0"/>
          </a:p>
        </p:txBody>
      </p:sp>
      <p:graphicFrame>
        <p:nvGraphicFramePr>
          <p:cNvPr id="11" name="Content Placeholder 10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82360278"/>
              </p:ext>
            </p:extLst>
          </p:nvPr>
        </p:nvGraphicFramePr>
        <p:xfrm>
          <a:off x="533400" y="1828800"/>
          <a:ext cx="8229600" cy="4495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2018 Staff Climate Survey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C948261-BA7A-449B-AFF2-6BAF73509D18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371600" y="1601327"/>
            <a:ext cx="4800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b="1" u="none" dirty="0">
                <a:solidFill>
                  <a:schemeClr val="tx2"/>
                </a:solidFill>
              </a:rPr>
              <a:t>Satisfaction with timeliness of </a:t>
            </a:r>
          </a:p>
          <a:p>
            <a:pPr algn="ctr"/>
            <a:r>
              <a:rPr lang="en-US" sz="1800" b="1" u="none" dirty="0">
                <a:solidFill>
                  <a:schemeClr val="tx2"/>
                </a:solidFill>
              </a:rPr>
              <a:t>administrative responses to: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553200" y="1601326"/>
            <a:ext cx="2209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b="1" u="none" dirty="0">
                <a:solidFill>
                  <a:schemeClr val="tx2"/>
                </a:solidFill>
              </a:rPr>
              <a:t>Institutional satisfaction with:</a:t>
            </a:r>
          </a:p>
        </p:txBody>
      </p:sp>
    </p:spTree>
    <p:extLst>
      <p:ext uri="{BB962C8B-B14F-4D97-AF65-F5344CB8AC3E}">
        <p14:creationId xmlns:p14="http://schemas.microsoft.com/office/powerpoint/2010/main" val="276812803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0" y="2606675"/>
            <a:ext cx="9144000" cy="1584325"/>
          </a:xfrm>
          <a:solidFill>
            <a:schemeClr val="bg2"/>
          </a:solidFill>
          <a:ln>
            <a:solidFill>
              <a:schemeClr val="tx2"/>
            </a:solidFill>
          </a:ln>
        </p:spPr>
        <p:txBody>
          <a:bodyPr anchor="ctr"/>
          <a:lstStyle/>
          <a:p>
            <a:pPr eaLnBrk="1" hangingPunct="1">
              <a:defRPr/>
            </a:pPr>
            <a:r>
              <a:rPr lang="en-US" sz="4400" b="0" dirty="0">
                <a:solidFill>
                  <a:schemeClr val="tx2"/>
                </a:solidFill>
                <a:latin typeface="Franklin Gothic Medium" panose="020B0603020102020204" pitchFamily="34" charset="0"/>
              </a:rPr>
              <a:t>Work Environment</a:t>
            </a:r>
          </a:p>
        </p:txBody>
      </p:sp>
    </p:spTree>
    <p:extLst>
      <p:ext uri="{BB962C8B-B14F-4D97-AF65-F5344CB8AC3E}">
        <p14:creationId xmlns:p14="http://schemas.microsoft.com/office/powerpoint/2010/main" val="161957104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Supervisors</a:t>
            </a:r>
            <a:br>
              <a:rPr lang="en-US" dirty="0"/>
            </a:br>
            <a:r>
              <a:rPr lang="en-US" sz="2000" dirty="0"/>
              <a:t>(% Indicating “Agree” or “Strongly Agree”)</a:t>
            </a:r>
            <a:endParaRPr lang="en-US" dirty="0"/>
          </a:p>
        </p:txBody>
      </p:sp>
      <p:graphicFrame>
        <p:nvGraphicFramePr>
          <p:cNvPr id="11" name="Content Placeholder 10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8540274"/>
              </p:ext>
            </p:extLst>
          </p:nvPr>
        </p:nvGraphicFramePr>
        <p:xfrm>
          <a:off x="457200" y="1447800"/>
          <a:ext cx="8229600" cy="4876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2018 Staff Climate Survey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C948261-BA7A-449B-AFF2-6BAF73509D18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651448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Professional Development</a:t>
            </a:r>
            <a:br>
              <a:rPr lang="en-US" dirty="0"/>
            </a:br>
            <a:r>
              <a:rPr lang="en-US" sz="2000" dirty="0"/>
              <a:t>(% Indicating “Yes”)</a:t>
            </a:r>
            <a:endParaRPr lang="en-US" dirty="0"/>
          </a:p>
        </p:txBody>
      </p:sp>
      <p:graphicFrame>
        <p:nvGraphicFramePr>
          <p:cNvPr id="11" name="Content Placeholder 10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81847617"/>
              </p:ext>
            </p:extLst>
          </p:nvPr>
        </p:nvGraphicFramePr>
        <p:xfrm>
          <a:off x="457200" y="1143000"/>
          <a:ext cx="8077200" cy="533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2018 Staff Climate Survey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C948261-BA7A-449B-AFF2-6BAF73509D18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366254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Professional Development</a:t>
            </a:r>
            <a:br>
              <a:rPr lang="en-US" dirty="0"/>
            </a:br>
            <a:r>
              <a:rPr lang="en-US" sz="2000" dirty="0"/>
              <a:t>(% Indicating “Yes”)</a:t>
            </a:r>
            <a:endParaRPr lang="en-US" dirty="0"/>
          </a:p>
        </p:txBody>
      </p:sp>
      <p:graphicFrame>
        <p:nvGraphicFramePr>
          <p:cNvPr id="11" name="Content Placeholder 10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60567528"/>
              </p:ext>
            </p:extLst>
          </p:nvPr>
        </p:nvGraphicFramePr>
        <p:xfrm>
          <a:off x="457200" y="1143000"/>
          <a:ext cx="8077200" cy="533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2018 Staff Climate Survey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C948261-BA7A-449B-AFF2-6BAF73509D18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61614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5"/>
          <p:cNvSpPr>
            <a:spLocks noGrp="1" noChangeArrowheads="1"/>
          </p:cNvSpPr>
          <p:nvPr>
            <p:ph type="title"/>
          </p:nvPr>
        </p:nvSpPr>
        <p:spPr>
          <a:xfrm>
            <a:off x="0" y="228600"/>
            <a:ext cx="91440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b="0" dirty="0">
                <a:solidFill>
                  <a:srgbClr val="1F2A44"/>
                </a:solidFill>
              </a:rPr>
              <a:t>Table of Contents</a:t>
            </a:r>
          </a:p>
        </p:txBody>
      </p:sp>
      <p:sp>
        <p:nvSpPr>
          <p:cNvPr id="5123" name="Rectangle 6"/>
          <p:cNvSpPr>
            <a:spLocks noGrp="1" noChangeArrowheads="1"/>
          </p:cNvSpPr>
          <p:nvPr>
            <p:ph sz="half" idx="1"/>
          </p:nvPr>
        </p:nvSpPr>
        <p:spPr>
          <a:xfrm>
            <a:off x="228600" y="1219200"/>
            <a:ext cx="4419600" cy="5029200"/>
          </a:xfrm>
        </p:spPr>
        <p:txBody>
          <a:bodyPr/>
          <a:lstStyle/>
          <a:p>
            <a:pPr marL="0" indent="0" eaLnBrk="1" hangingPunct="1">
              <a:lnSpc>
                <a:spcPct val="150000"/>
              </a:lnSpc>
              <a:spcBef>
                <a:spcPct val="0"/>
              </a:spcBef>
              <a:spcAft>
                <a:spcPts val="300"/>
              </a:spcAft>
              <a:buClr>
                <a:schemeClr val="accent1">
                  <a:lumMod val="50000"/>
                </a:schemeClr>
              </a:buClr>
              <a:buNone/>
              <a:defRPr/>
            </a:pPr>
            <a:r>
              <a:rPr lang="en-US" sz="1600" b="1" u="sng" dirty="0">
                <a:effectLst/>
                <a:latin typeface="Franklin Gothic Book" panose="020B0503020102020204" pitchFamily="34" charset="0"/>
                <a:hlinkClick r:id="rId3" action="ppaction://hlinksldjump"/>
              </a:rPr>
              <a:t>Demographics</a:t>
            </a:r>
            <a:endParaRPr lang="en-US" sz="1600" b="1" u="sng" dirty="0">
              <a:effectLst/>
              <a:latin typeface="Franklin Gothic Book" panose="020B0503020102020204" pitchFamily="34" charset="0"/>
            </a:endParaRPr>
          </a:p>
          <a:p>
            <a:pPr indent="114300" eaLnBrk="1" hangingPunct="1">
              <a:spcBef>
                <a:spcPct val="0"/>
              </a:spcBef>
              <a:spcAft>
                <a:spcPts val="300"/>
              </a:spcAft>
              <a:buClr>
                <a:schemeClr val="accent1">
                  <a:lumMod val="50000"/>
                </a:schemeClr>
              </a:buClr>
              <a:buFontTx/>
              <a:buNone/>
              <a:defRPr/>
            </a:pPr>
            <a:r>
              <a:rPr lang="en-US" sz="1400" b="1" dirty="0">
                <a:effectLst/>
                <a:latin typeface="Franklin Gothic Book" panose="020B0503020102020204" pitchFamily="34" charset="0"/>
                <a:hlinkClick r:id="rId4" action="ppaction://hlinksldjump"/>
              </a:rPr>
              <a:t>Staff Roles &amp; Years Employed</a:t>
            </a:r>
            <a:endParaRPr lang="en-US" sz="1400" b="1" dirty="0">
              <a:effectLst/>
              <a:latin typeface="Franklin Gothic Book" panose="020B0503020102020204" pitchFamily="34" charset="0"/>
            </a:endParaRPr>
          </a:p>
          <a:p>
            <a:pPr indent="114300" eaLnBrk="1" hangingPunct="1">
              <a:spcBef>
                <a:spcPct val="0"/>
              </a:spcBef>
              <a:spcAft>
                <a:spcPts val="300"/>
              </a:spcAft>
              <a:buClr>
                <a:schemeClr val="accent1">
                  <a:lumMod val="50000"/>
                </a:schemeClr>
              </a:buClr>
              <a:buFontTx/>
              <a:buNone/>
              <a:defRPr/>
            </a:pPr>
            <a:r>
              <a:rPr lang="en-US" sz="1400" b="1" dirty="0">
                <a:effectLst/>
                <a:latin typeface="Franklin Gothic Book" panose="020B0503020102020204" pitchFamily="34" charset="0"/>
                <a:hlinkClick r:id="rId5" action="ppaction://hlinksldjump"/>
              </a:rPr>
              <a:t>Employment Status &amp; Campus Unit</a:t>
            </a:r>
            <a:endParaRPr lang="en-US" sz="1400" b="1" dirty="0">
              <a:effectLst/>
              <a:latin typeface="Franklin Gothic Book" panose="020B0503020102020204" pitchFamily="34" charset="0"/>
            </a:endParaRPr>
          </a:p>
          <a:p>
            <a:pPr indent="114300" eaLnBrk="1" hangingPunct="1">
              <a:spcBef>
                <a:spcPct val="0"/>
              </a:spcBef>
              <a:spcAft>
                <a:spcPts val="300"/>
              </a:spcAft>
              <a:buClr>
                <a:schemeClr val="accent1">
                  <a:lumMod val="50000"/>
                </a:schemeClr>
              </a:buClr>
              <a:buFontTx/>
              <a:buNone/>
              <a:defRPr/>
            </a:pPr>
            <a:r>
              <a:rPr lang="en-US" sz="1400" b="1" dirty="0">
                <a:effectLst/>
                <a:latin typeface="Franklin Gothic Book" panose="020B0503020102020204" pitchFamily="34" charset="0"/>
                <a:hlinkClick r:id="rId6" action="ppaction://hlinksldjump"/>
              </a:rPr>
              <a:t>Direct Reports &amp; Education</a:t>
            </a:r>
            <a:endParaRPr lang="en-US" sz="1400" b="1" dirty="0">
              <a:effectLst/>
              <a:latin typeface="Franklin Gothic Book" panose="020B0503020102020204" pitchFamily="34" charset="0"/>
            </a:endParaRPr>
          </a:p>
          <a:p>
            <a:pPr indent="114300" eaLnBrk="1" hangingPunct="1">
              <a:spcBef>
                <a:spcPct val="0"/>
              </a:spcBef>
              <a:spcAft>
                <a:spcPts val="300"/>
              </a:spcAft>
              <a:buClr>
                <a:schemeClr val="accent1">
                  <a:lumMod val="50000"/>
                </a:schemeClr>
              </a:buClr>
              <a:buFontTx/>
              <a:buNone/>
              <a:defRPr/>
            </a:pPr>
            <a:r>
              <a:rPr lang="en-US" sz="1400" b="1" dirty="0">
                <a:effectLst/>
                <a:latin typeface="Franklin Gothic Book" panose="020B0503020102020204" pitchFamily="34" charset="0"/>
                <a:hlinkClick r:id="rId7" action="ppaction://hlinksldjump"/>
              </a:rPr>
              <a:t>Race/Ethnicity</a:t>
            </a:r>
            <a:endParaRPr lang="en-US" sz="1400" b="1" dirty="0">
              <a:effectLst/>
              <a:latin typeface="Franklin Gothic Book" panose="020B0503020102020204" pitchFamily="34" charset="0"/>
            </a:endParaRPr>
          </a:p>
          <a:p>
            <a:pPr indent="114300" eaLnBrk="1" hangingPunct="1">
              <a:spcBef>
                <a:spcPct val="0"/>
              </a:spcBef>
              <a:spcAft>
                <a:spcPts val="300"/>
              </a:spcAft>
              <a:buClr>
                <a:schemeClr val="accent1">
                  <a:lumMod val="50000"/>
                </a:schemeClr>
              </a:buClr>
              <a:buFontTx/>
              <a:buNone/>
              <a:defRPr/>
            </a:pPr>
            <a:r>
              <a:rPr lang="en-US" sz="1400" b="1" dirty="0">
                <a:hlinkClick r:id="rId8" action="ppaction://hlinksldjump"/>
              </a:rPr>
              <a:t>Gender Identity</a:t>
            </a:r>
            <a:endParaRPr lang="en-US" sz="1400" b="1" dirty="0"/>
          </a:p>
          <a:p>
            <a:pPr indent="114300" eaLnBrk="1" hangingPunct="1">
              <a:spcBef>
                <a:spcPct val="0"/>
              </a:spcBef>
              <a:spcAft>
                <a:spcPts val="300"/>
              </a:spcAft>
              <a:buClr>
                <a:schemeClr val="accent1">
                  <a:lumMod val="50000"/>
                </a:schemeClr>
              </a:buClr>
              <a:buNone/>
              <a:defRPr/>
            </a:pPr>
            <a:r>
              <a:rPr lang="en-US" sz="1400" b="1" dirty="0">
                <a:hlinkClick r:id="rId9" action="ppaction://hlinksldjump"/>
              </a:rPr>
              <a:t>Sexual Orientation</a:t>
            </a:r>
            <a:endParaRPr lang="en-US" sz="1400" b="1" dirty="0"/>
          </a:p>
          <a:p>
            <a:pPr indent="114300" eaLnBrk="1" hangingPunct="1">
              <a:spcBef>
                <a:spcPct val="0"/>
              </a:spcBef>
              <a:spcAft>
                <a:spcPts val="300"/>
              </a:spcAft>
              <a:buClr>
                <a:schemeClr val="accent1">
                  <a:lumMod val="50000"/>
                </a:schemeClr>
              </a:buClr>
              <a:buFontTx/>
              <a:buNone/>
              <a:defRPr/>
            </a:pPr>
            <a:endParaRPr lang="en-US" sz="1400" b="1" dirty="0">
              <a:effectLst/>
            </a:endParaRPr>
          </a:p>
          <a:p>
            <a:pPr marL="0" indent="0" eaLnBrk="1" hangingPunct="1">
              <a:lnSpc>
                <a:spcPct val="150000"/>
              </a:lnSpc>
              <a:spcBef>
                <a:spcPct val="0"/>
              </a:spcBef>
              <a:spcAft>
                <a:spcPts val="300"/>
              </a:spcAft>
              <a:buClr>
                <a:schemeClr val="accent1">
                  <a:lumMod val="50000"/>
                </a:schemeClr>
              </a:buClr>
              <a:buNone/>
              <a:defRPr/>
            </a:pPr>
            <a:r>
              <a:rPr lang="en-US" sz="1600" b="1" u="sng" dirty="0">
                <a:hlinkClick r:id="rId10" action="ppaction://hlinksldjump"/>
              </a:rPr>
              <a:t>Staff</a:t>
            </a:r>
            <a:r>
              <a:rPr lang="en-US" sz="1600" b="1" u="sng" dirty="0">
                <a:effectLst/>
                <a:hlinkClick r:id="rId10" action="ppaction://hlinksldjump"/>
              </a:rPr>
              <a:t> Satisfaction &amp; Sources of Stress</a:t>
            </a:r>
            <a:endParaRPr lang="en-US" sz="1600" b="1" u="sng" dirty="0">
              <a:effectLst/>
              <a:latin typeface="Franklin Gothic Book" panose="020B0503020102020204" pitchFamily="34" charset="0"/>
            </a:endParaRPr>
          </a:p>
          <a:p>
            <a:pPr lvl="1" eaLnBrk="1" hangingPunct="1">
              <a:spcBef>
                <a:spcPct val="0"/>
              </a:spcBef>
              <a:spcAft>
                <a:spcPts val="300"/>
              </a:spcAft>
              <a:buClr>
                <a:srgbClr val="7680AC"/>
              </a:buClr>
              <a:buFontTx/>
              <a:buNone/>
              <a:defRPr/>
            </a:pPr>
            <a:r>
              <a:rPr lang="en-US" sz="1400" b="1" dirty="0">
                <a:effectLst/>
                <a:latin typeface="Franklin Gothic Book" panose="020B0503020102020204" pitchFamily="34" charset="0"/>
                <a:hlinkClick r:id="rId11" action="ppaction://hlinksldjump"/>
              </a:rPr>
              <a:t>Workplace Satisfaction</a:t>
            </a:r>
            <a:endParaRPr lang="en-US" sz="1400" b="1" dirty="0">
              <a:effectLst/>
              <a:latin typeface="Franklin Gothic Book" panose="020B0503020102020204" pitchFamily="34" charset="0"/>
            </a:endParaRPr>
          </a:p>
          <a:p>
            <a:pPr lvl="1" eaLnBrk="1" hangingPunct="1">
              <a:spcBef>
                <a:spcPct val="0"/>
              </a:spcBef>
              <a:spcAft>
                <a:spcPts val="300"/>
              </a:spcAft>
              <a:buClr>
                <a:srgbClr val="7680AC"/>
              </a:buClr>
              <a:buFontTx/>
              <a:buNone/>
              <a:defRPr/>
            </a:pPr>
            <a:r>
              <a:rPr lang="en-US" sz="1400" b="1" dirty="0">
                <a:hlinkClick r:id="rId12" action="ppaction://hlinksldjump"/>
              </a:rPr>
              <a:t>Workplace &amp; Overall Satisfaction</a:t>
            </a:r>
            <a:endParaRPr lang="en-US" sz="1400" b="1" dirty="0">
              <a:effectLst/>
            </a:endParaRPr>
          </a:p>
          <a:p>
            <a:pPr lvl="1" eaLnBrk="1" hangingPunct="1">
              <a:spcBef>
                <a:spcPct val="0"/>
              </a:spcBef>
              <a:spcAft>
                <a:spcPts val="300"/>
              </a:spcAft>
              <a:buClr>
                <a:srgbClr val="7680AC"/>
              </a:buClr>
              <a:buFontTx/>
              <a:buNone/>
              <a:defRPr/>
            </a:pPr>
            <a:r>
              <a:rPr lang="en-US" sz="1400" b="1" dirty="0">
                <a:effectLst/>
                <a:latin typeface="Franklin Gothic Book" panose="020B0503020102020204" pitchFamily="34" charset="0"/>
                <a:hlinkClick r:id="rId13" action="ppaction://hlinksldjump"/>
              </a:rPr>
              <a:t>Satisfaction with Work-Life Balance</a:t>
            </a:r>
            <a:endParaRPr lang="en-US" sz="1400" b="1" dirty="0">
              <a:effectLst/>
              <a:latin typeface="Franklin Gothic Book" panose="020B0503020102020204" pitchFamily="34" charset="0"/>
            </a:endParaRPr>
          </a:p>
          <a:p>
            <a:pPr lvl="1" eaLnBrk="1" hangingPunct="1">
              <a:spcBef>
                <a:spcPct val="0"/>
              </a:spcBef>
              <a:spcAft>
                <a:spcPts val="300"/>
              </a:spcAft>
              <a:buClr>
                <a:srgbClr val="7680AC"/>
              </a:buClr>
              <a:buFontTx/>
              <a:buNone/>
              <a:defRPr/>
            </a:pPr>
            <a:r>
              <a:rPr lang="en-US" sz="1400" b="1" dirty="0">
                <a:hlinkClick r:id="rId14" action="ppaction://hlinksldjump"/>
              </a:rPr>
              <a:t>Satisfaction with Benefits &amp; Compensation</a:t>
            </a:r>
            <a:endParaRPr lang="en-US" sz="1400" b="1" dirty="0"/>
          </a:p>
          <a:p>
            <a:pPr lvl="1" eaLnBrk="1" hangingPunct="1">
              <a:spcBef>
                <a:spcPct val="0"/>
              </a:spcBef>
              <a:spcAft>
                <a:spcPts val="300"/>
              </a:spcAft>
              <a:buClr>
                <a:srgbClr val="7680AC"/>
              </a:buClr>
              <a:buFontTx/>
              <a:buNone/>
              <a:defRPr/>
            </a:pPr>
            <a:r>
              <a:rPr lang="en-US" sz="1400" b="1" dirty="0">
                <a:hlinkClick r:id="rId15" action="ppaction://hlinksldjump"/>
              </a:rPr>
              <a:t>Sources of Stress</a:t>
            </a:r>
            <a:endParaRPr lang="en-US" sz="1400" b="1" dirty="0">
              <a:effectLst/>
            </a:endParaRPr>
          </a:p>
          <a:p>
            <a:pPr lvl="1" eaLnBrk="1" hangingPunct="1">
              <a:spcBef>
                <a:spcPct val="0"/>
              </a:spcBef>
              <a:spcAft>
                <a:spcPts val="300"/>
              </a:spcAft>
              <a:buClr>
                <a:srgbClr val="7680AC"/>
              </a:buClr>
              <a:buFontTx/>
              <a:buNone/>
              <a:defRPr/>
            </a:pPr>
            <a:endParaRPr lang="en-US" sz="1400" b="1" dirty="0">
              <a:solidFill>
                <a:schemeClr val="accent1"/>
              </a:solidFill>
              <a:effectLst/>
              <a:latin typeface="Franklin Gothic Book" panose="020B0503020102020204" pitchFamily="34" charset="0"/>
            </a:endParaRPr>
          </a:p>
        </p:txBody>
      </p:sp>
      <p:sp>
        <p:nvSpPr>
          <p:cNvPr id="5124" name="Rectangle 7"/>
          <p:cNvSpPr>
            <a:spLocks noGrp="1" noChangeArrowheads="1"/>
          </p:cNvSpPr>
          <p:nvPr>
            <p:ph sz="half" idx="2"/>
          </p:nvPr>
        </p:nvSpPr>
        <p:spPr>
          <a:xfrm>
            <a:off x="4419600" y="1219200"/>
            <a:ext cx="4495800" cy="5181600"/>
          </a:xfrm>
        </p:spPr>
        <p:txBody>
          <a:bodyPr/>
          <a:lstStyle/>
          <a:p>
            <a:pPr marL="0" indent="0" eaLnBrk="1" hangingPunct="1">
              <a:lnSpc>
                <a:spcPct val="150000"/>
              </a:lnSpc>
              <a:spcBef>
                <a:spcPct val="0"/>
              </a:spcBef>
              <a:spcAft>
                <a:spcPts val="300"/>
              </a:spcAft>
              <a:buClr>
                <a:schemeClr val="accent1">
                  <a:lumMod val="50000"/>
                </a:schemeClr>
              </a:buClr>
              <a:buNone/>
              <a:defRPr/>
            </a:pPr>
            <a:r>
              <a:rPr lang="en-US" sz="1600" b="1" u="sng" dirty="0">
                <a:effectLst/>
                <a:latin typeface="Franklin Gothic Book" panose="020B0503020102020204" pitchFamily="34" charset="0"/>
                <a:hlinkClick r:id="rId16" action="ppaction://hlinksldjump"/>
              </a:rPr>
              <a:t>Campus Climate</a:t>
            </a:r>
            <a:endParaRPr lang="en-US" sz="1400" b="1" u="sng" dirty="0">
              <a:effectLst/>
              <a:latin typeface="Franklin Gothic Book" panose="020B0503020102020204" pitchFamily="34" charset="0"/>
              <a:hlinkClick r:id="rId16" action="ppaction://hlinksldjump"/>
            </a:endParaRPr>
          </a:p>
          <a:p>
            <a:pPr lvl="1" eaLnBrk="1" hangingPunct="1">
              <a:spcBef>
                <a:spcPts val="300"/>
              </a:spcBef>
              <a:buClr>
                <a:srgbClr val="7680AC"/>
              </a:buClr>
              <a:buFontTx/>
              <a:buNone/>
              <a:defRPr/>
            </a:pPr>
            <a:r>
              <a:rPr lang="en-US" sz="1400" b="1" dirty="0">
                <a:solidFill>
                  <a:schemeClr val="tx2"/>
                </a:solidFill>
                <a:effectLst/>
                <a:latin typeface="Franklin Gothic Book" panose="020B0503020102020204" pitchFamily="34" charset="0"/>
                <a:hlinkClick r:id="rId17" action="ppaction://hlinksldjump"/>
              </a:rPr>
              <a:t>Campus Atmosphere</a:t>
            </a:r>
            <a:endParaRPr lang="en-US" sz="1400" b="1" dirty="0">
              <a:solidFill>
                <a:schemeClr val="tx2"/>
              </a:solidFill>
              <a:effectLst/>
              <a:latin typeface="Franklin Gothic Book" panose="020B0503020102020204" pitchFamily="34" charset="0"/>
              <a:hlinkClick r:id="rId16" action="ppaction://hlinksldjump"/>
            </a:endParaRPr>
          </a:p>
          <a:p>
            <a:pPr lvl="1" eaLnBrk="1" hangingPunct="1">
              <a:spcBef>
                <a:spcPts val="300"/>
              </a:spcBef>
              <a:buClr>
                <a:srgbClr val="7680AC"/>
              </a:buClr>
              <a:buFontTx/>
              <a:buNone/>
              <a:defRPr/>
            </a:pPr>
            <a:r>
              <a:rPr lang="en-US" sz="1400" b="1" dirty="0">
                <a:solidFill>
                  <a:schemeClr val="tx2"/>
                </a:solidFill>
                <a:effectLst/>
                <a:latin typeface="Franklin Gothic Book" panose="020B0503020102020204" pitchFamily="34" charset="0"/>
                <a:hlinkClick r:id="rId18" action="ppaction://hlinksldjump"/>
              </a:rPr>
              <a:t>Campus Diversity</a:t>
            </a:r>
            <a:endParaRPr lang="en-US" sz="1400" b="1" dirty="0">
              <a:solidFill>
                <a:schemeClr val="tx2"/>
              </a:solidFill>
              <a:effectLst/>
              <a:latin typeface="Franklin Gothic Book" panose="020B0503020102020204" pitchFamily="34" charset="0"/>
              <a:hlinkClick r:id="rId16" action="ppaction://hlinksldjump"/>
            </a:endParaRPr>
          </a:p>
          <a:p>
            <a:pPr lvl="1" eaLnBrk="1" hangingPunct="1">
              <a:spcBef>
                <a:spcPts val="300"/>
              </a:spcBef>
              <a:buClr>
                <a:srgbClr val="7680AC"/>
              </a:buClr>
              <a:buFontTx/>
              <a:buNone/>
              <a:defRPr/>
            </a:pPr>
            <a:r>
              <a:rPr lang="en-US" sz="1400" b="1" dirty="0">
                <a:solidFill>
                  <a:schemeClr val="tx2"/>
                </a:solidFill>
                <a:effectLst/>
                <a:latin typeface="Franklin Gothic Book" panose="020B0503020102020204" pitchFamily="34" charset="0"/>
                <a:hlinkClick r:id="rId19" action="ppaction://hlinksldjump"/>
              </a:rPr>
              <a:t>Staff Perspectives on Campus Climate</a:t>
            </a:r>
            <a:endParaRPr lang="en-US" sz="1400" b="1" dirty="0">
              <a:solidFill>
                <a:schemeClr val="tx2"/>
              </a:solidFill>
              <a:effectLst/>
              <a:latin typeface="Franklin Gothic Book" panose="020B0503020102020204" pitchFamily="34" charset="0"/>
              <a:hlinkClick r:id="rId16" action="ppaction://hlinksldjump"/>
            </a:endParaRPr>
          </a:p>
          <a:p>
            <a:pPr lvl="1" eaLnBrk="1" hangingPunct="1">
              <a:spcBef>
                <a:spcPts val="300"/>
              </a:spcBef>
              <a:buClr>
                <a:srgbClr val="7680AC"/>
              </a:buClr>
              <a:buFontTx/>
              <a:buNone/>
              <a:defRPr/>
            </a:pPr>
            <a:r>
              <a:rPr lang="en-US" sz="1400" b="1" dirty="0">
                <a:solidFill>
                  <a:schemeClr val="tx2"/>
                </a:solidFill>
                <a:effectLst/>
                <a:latin typeface="Franklin Gothic Book" panose="020B0503020102020204" pitchFamily="34" charset="0"/>
                <a:hlinkClick r:id="rId20" action="ppaction://hlinksldjump"/>
              </a:rPr>
              <a:t>Campus Community &amp; Diversity: Institutional Priorities</a:t>
            </a:r>
            <a:endParaRPr lang="en-US" sz="1400" b="1" dirty="0">
              <a:solidFill>
                <a:schemeClr val="tx2"/>
              </a:solidFill>
              <a:effectLst/>
              <a:latin typeface="Franklin Gothic Book" panose="020B0503020102020204" pitchFamily="34" charset="0"/>
              <a:hlinkClick r:id="rId16" action="ppaction://hlinksldjump"/>
            </a:endParaRPr>
          </a:p>
          <a:p>
            <a:pPr lvl="1" eaLnBrk="1" hangingPunct="1">
              <a:spcBef>
                <a:spcPts val="300"/>
              </a:spcBef>
              <a:buClr>
                <a:srgbClr val="7680AC"/>
              </a:buClr>
              <a:buFontTx/>
              <a:buNone/>
              <a:defRPr/>
            </a:pPr>
            <a:r>
              <a:rPr lang="en-US" sz="1400" b="1" dirty="0">
                <a:solidFill>
                  <a:schemeClr val="tx2"/>
                </a:solidFill>
                <a:hlinkClick r:id="rId21" action="ppaction://hlinksldjump"/>
              </a:rPr>
              <a:t>Campus Community &amp; Diversity: Staff Perspectives</a:t>
            </a:r>
            <a:endParaRPr lang="en-US" sz="1400" b="1" dirty="0">
              <a:solidFill>
                <a:schemeClr val="tx2"/>
              </a:solidFill>
            </a:endParaRPr>
          </a:p>
          <a:p>
            <a:pPr lvl="1" eaLnBrk="1" hangingPunct="1">
              <a:spcBef>
                <a:spcPts val="300"/>
              </a:spcBef>
              <a:buClr>
                <a:srgbClr val="7680AC"/>
              </a:buClr>
              <a:buFontTx/>
              <a:buNone/>
              <a:defRPr/>
            </a:pPr>
            <a:r>
              <a:rPr lang="en-US" sz="1400" b="1" dirty="0">
                <a:solidFill>
                  <a:schemeClr val="tx2"/>
                </a:solidFill>
                <a:effectLst/>
                <a:latin typeface="Franklin Gothic Book" panose="020B0503020102020204" pitchFamily="34" charset="0"/>
                <a:hlinkClick r:id="rId21" action="ppaction://hlinksldjump"/>
              </a:rPr>
              <a:t>Staff Discrimination or Exclusion</a:t>
            </a:r>
            <a:endParaRPr lang="en-US" sz="1400" b="1" dirty="0">
              <a:solidFill>
                <a:schemeClr val="tx2"/>
              </a:solidFill>
              <a:effectLst/>
              <a:latin typeface="Franklin Gothic Book" panose="020B0503020102020204" pitchFamily="34" charset="0"/>
              <a:hlinkClick r:id="rId16" action="ppaction://hlinksldjump"/>
            </a:endParaRPr>
          </a:p>
          <a:p>
            <a:pPr lvl="1" eaLnBrk="1" hangingPunct="1">
              <a:spcBef>
                <a:spcPts val="300"/>
              </a:spcBef>
              <a:buClr>
                <a:srgbClr val="7680AC"/>
              </a:buClr>
              <a:buFontTx/>
              <a:buNone/>
              <a:defRPr/>
            </a:pPr>
            <a:r>
              <a:rPr lang="en-US" sz="1400" b="1" dirty="0">
                <a:solidFill>
                  <a:schemeClr val="tx2"/>
                </a:solidFill>
                <a:effectLst/>
                <a:latin typeface="Franklin Gothic Book" panose="020B0503020102020204" pitchFamily="34" charset="0"/>
                <a:hlinkClick r:id="rId22" action="ppaction://hlinksldjump"/>
              </a:rPr>
              <a:t>Discrimination and Harassment</a:t>
            </a:r>
            <a:endParaRPr lang="en-US" sz="1400" b="1" dirty="0">
              <a:solidFill>
                <a:schemeClr val="tx2"/>
              </a:solidFill>
              <a:effectLst/>
              <a:latin typeface="Franklin Gothic Book" panose="020B0503020102020204" pitchFamily="34" charset="0"/>
            </a:endParaRPr>
          </a:p>
          <a:p>
            <a:pPr lvl="1" eaLnBrk="1" hangingPunct="1">
              <a:spcBef>
                <a:spcPts val="300"/>
              </a:spcBef>
              <a:buClr>
                <a:srgbClr val="7680AC"/>
              </a:buClr>
              <a:buFontTx/>
              <a:buNone/>
              <a:defRPr/>
            </a:pPr>
            <a:r>
              <a:rPr lang="en-US" sz="1400" b="1" dirty="0">
                <a:solidFill>
                  <a:schemeClr val="tx2"/>
                </a:solidFill>
                <a:hlinkClick r:id="rId23" action="ppaction://hlinksldjump"/>
              </a:rPr>
              <a:t>Satisfaction w/ Administrative Responses &amp; Safety on Campus</a:t>
            </a:r>
            <a:endParaRPr lang="en-US" sz="1400" b="1" dirty="0">
              <a:solidFill>
                <a:schemeClr val="tx2"/>
              </a:solidFill>
            </a:endParaRPr>
          </a:p>
          <a:p>
            <a:pPr lvl="1" eaLnBrk="1" hangingPunct="1">
              <a:spcBef>
                <a:spcPts val="300"/>
              </a:spcBef>
              <a:buClr>
                <a:srgbClr val="7680AC"/>
              </a:buClr>
              <a:buFontTx/>
              <a:buNone/>
              <a:defRPr/>
            </a:pPr>
            <a:endParaRPr lang="en-US" sz="1400" b="1" dirty="0">
              <a:solidFill>
                <a:schemeClr val="tx2"/>
              </a:solidFill>
            </a:endParaRPr>
          </a:p>
          <a:p>
            <a:pPr marL="0" indent="0" eaLnBrk="1" hangingPunct="1">
              <a:lnSpc>
                <a:spcPct val="150000"/>
              </a:lnSpc>
              <a:spcBef>
                <a:spcPct val="0"/>
              </a:spcBef>
              <a:spcAft>
                <a:spcPts val="300"/>
              </a:spcAft>
              <a:buClr>
                <a:schemeClr val="accent1">
                  <a:lumMod val="50000"/>
                </a:schemeClr>
              </a:buClr>
              <a:buNone/>
              <a:defRPr/>
            </a:pPr>
            <a:r>
              <a:rPr lang="en-US" sz="1600" b="1" u="sng" dirty="0">
                <a:hlinkClick r:id="rId24" action="ppaction://hlinksldjump"/>
              </a:rPr>
              <a:t>Work Environment</a:t>
            </a:r>
            <a:endParaRPr lang="en-US" sz="1400" b="1" u="sng" dirty="0">
              <a:hlinkClick r:id="rId16" action="ppaction://hlinksldjump"/>
            </a:endParaRPr>
          </a:p>
          <a:p>
            <a:pPr lvl="1" eaLnBrk="1" hangingPunct="1">
              <a:spcBef>
                <a:spcPts val="300"/>
              </a:spcBef>
              <a:buClr>
                <a:srgbClr val="7680AC"/>
              </a:buClr>
              <a:buFontTx/>
              <a:buNone/>
              <a:defRPr/>
            </a:pPr>
            <a:r>
              <a:rPr lang="en-US" sz="1400" b="1" dirty="0">
                <a:solidFill>
                  <a:schemeClr val="tx2"/>
                </a:solidFill>
                <a:hlinkClick r:id="rId25" action="ppaction://hlinksldjump"/>
              </a:rPr>
              <a:t>Supervisors</a:t>
            </a:r>
            <a:endParaRPr lang="en-US" sz="1400" b="1" dirty="0">
              <a:solidFill>
                <a:schemeClr val="tx2"/>
              </a:solidFill>
              <a:hlinkClick r:id="rId16" action="ppaction://hlinksldjump"/>
            </a:endParaRPr>
          </a:p>
          <a:p>
            <a:pPr lvl="1" eaLnBrk="1" hangingPunct="1">
              <a:spcBef>
                <a:spcPts val="300"/>
              </a:spcBef>
              <a:buClr>
                <a:srgbClr val="7680AC"/>
              </a:buClr>
              <a:buFontTx/>
              <a:buNone/>
              <a:defRPr/>
            </a:pPr>
            <a:r>
              <a:rPr lang="en-US" sz="1400" b="1" dirty="0">
                <a:solidFill>
                  <a:schemeClr val="tx2"/>
                </a:solidFill>
                <a:hlinkClick r:id="rId26" action="ppaction://hlinksldjump"/>
              </a:rPr>
              <a:t>Professional Development</a:t>
            </a:r>
            <a:endParaRPr lang="en-US" sz="1400" b="1" dirty="0">
              <a:solidFill>
                <a:schemeClr val="tx2"/>
              </a:solidFill>
              <a:hlinkClick r:id="rId16" action="ppaction://hlinksldjump"/>
            </a:endParaRPr>
          </a:p>
          <a:p>
            <a:pPr lvl="1" eaLnBrk="1" hangingPunct="1">
              <a:spcBef>
                <a:spcPts val="300"/>
              </a:spcBef>
              <a:buClr>
                <a:srgbClr val="7680AC"/>
              </a:buClr>
              <a:buFontTx/>
              <a:buNone/>
              <a:defRPr/>
            </a:pPr>
            <a:endParaRPr lang="en-US" sz="1400" b="1" dirty="0">
              <a:solidFill>
                <a:schemeClr val="tx2"/>
              </a:solidFill>
              <a:effectLst/>
              <a:latin typeface="Franklin Gothic Book" panose="020B0503020102020204" pitchFamily="34" charset="0"/>
            </a:endParaRPr>
          </a:p>
          <a:p>
            <a:pPr lvl="1" eaLnBrk="1" hangingPunct="1">
              <a:spcBef>
                <a:spcPts val="300"/>
              </a:spcBef>
              <a:buClr>
                <a:srgbClr val="7680AC"/>
              </a:buClr>
              <a:buFontTx/>
              <a:buNone/>
              <a:defRPr/>
            </a:pPr>
            <a:endParaRPr lang="en-US" sz="1400" b="1" dirty="0">
              <a:solidFill>
                <a:schemeClr val="accent1"/>
              </a:solidFill>
              <a:effectLst/>
            </a:endParaRPr>
          </a:p>
          <a:p>
            <a:pPr eaLnBrk="1" hangingPunct="1">
              <a:lnSpc>
                <a:spcPct val="150000"/>
              </a:lnSpc>
              <a:spcBef>
                <a:spcPts val="300"/>
              </a:spcBef>
              <a:buClr>
                <a:srgbClr val="7680AC"/>
              </a:buClr>
              <a:defRPr/>
            </a:pPr>
            <a:endParaRPr lang="en-US" sz="1600" b="1" u="sng" dirty="0">
              <a:solidFill>
                <a:srgbClr val="7680AC"/>
              </a:solidFill>
              <a:effectLst/>
            </a:endParaRPr>
          </a:p>
        </p:txBody>
      </p:sp>
      <p:sp>
        <p:nvSpPr>
          <p:cNvPr id="4711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C6F35A29-9CD1-4C25-8368-ACFA53046418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xmlns="" id="{F7F5072C-1879-45EC-BF09-E10F1DDC9B67}"/>
              </a:ext>
            </a:extLst>
          </p:cNvPr>
          <p:cNvSpPr/>
          <p:nvPr/>
        </p:nvSpPr>
        <p:spPr bwMode="auto">
          <a:xfrm>
            <a:off x="5867400" y="6629400"/>
            <a:ext cx="1752600" cy="228600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sng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9" name="Footer Placeholder 3">
            <a:extLst>
              <a:ext uri="{FF2B5EF4-FFF2-40B4-BE49-F238E27FC236}">
                <a16:creationId xmlns:a16="http://schemas.microsoft.com/office/drawing/2014/main" xmlns="" id="{8D7C8F23-FC2C-44CB-A06C-00C38E114FE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228600" y="6400800"/>
            <a:ext cx="2895600" cy="457200"/>
          </a:xfrm>
        </p:spPr>
        <p:txBody>
          <a:bodyPr/>
          <a:lstStyle/>
          <a:p>
            <a:pPr>
              <a:defRPr/>
            </a:pPr>
            <a:r>
              <a:rPr lang="en-US" dirty="0"/>
              <a:t>2018 Staff Climate Survey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9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8305800" y="6400800"/>
            <a:ext cx="533400" cy="457200"/>
          </a:xfrm>
          <a:noFill/>
        </p:spPr>
        <p:txBody>
          <a:bodyPr/>
          <a:lstStyle/>
          <a:p>
            <a:fld id="{10D9E89E-C88D-469B-950F-0AD71B54491C}" type="slidenum">
              <a:rPr lang="en-US" smtClean="0"/>
              <a:pPr/>
              <a:t>30</a:t>
            </a:fld>
            <a:endParaRPr lang="en-US"/>
          </a:p>
        </p:txBody>
      </p:sp>
      <p:sp>
        <p:nvSpPr>
          <p:cNvPr id="53252" name="Rectangle 2"/>
          <p:cNvSpPr>
            <a:spLocks noChangeArrowheads="1"/>
          </p:cNvSpPr>
          <p:nvPr/>
        </p:nvSpPr>
        <p:spPr bwMode="auto">
          <a:xfrm>
            <a:off x="0" y="1676400"/>
            <a:ext cx="9144000" cy="472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1" hangingPunct="1">
              <a:defRPr/>
            </a:pPr>
            <a:r>
              <a:rPr lang="en-US" sz="2800" u="none" dirty="0">
                <a:solidFill>
                  <a:schemeClr val="tx2"/>
                </a:solidFill>
                <a:latin typeface="Franklin Gothic Medium" panose="020B0603020102020204" pitchFamily="34" charset="0"/>
              </a:rPr>
              <a:t>For more information about </a:t>
            </a:r>
            <a:br>
              <a:rPr lang="en-US" sz="2800" u="none" dirty="0">
                <a:solidFill>
                  <a:schemeClr val="tx2"/>
                </a:solidFill>
                <a:latin typeface="Franklin Gothic Medium" panose="020B0603020102020204" pitchFamily="34" charset="0"/>
              </a:rPr>
            </a:br>
            <a:r>
              <a:rPr lang="en-US" sz="2800" u="none" dirty="0">
                <a:solidFill>
                  <a:schemeClr val="tx2"/>
                </a:solidFill>
                <a:latin typeface="Franklin Gothic Medium" panose="020B0603020102020204" pitchFamily="34" charset="0"/>
              </a:rPr>
              <a:t>HERI/CIRP Surveys</a:t>
            </a:r>
            <a:br>
              <a:rPr lang="en-US" sz="2800" u="none" dirty="0">
                <a:solidFill>
                  <a:schemeClr val="tx2"/>
                </a:solidFill>
                <a:latin typeface="Franklin Gothic Medium" panose="020B0603020102020204" pitchFamily="34" charset="0"/>
              </a:rPr>
            </a:br>
            <a:r>
              <a:rPr lang="en-US" sz="2800" u="none" dirty="0">
                <a:solidFill>
                  <a:schemeClr val="tx2"/>
                </a:solidFill>
                <a:latin typeface="Franklin Gothic Medium" panose="020B0603020102020204" pitchFamily="34" charset="0"/>
              </a:rPr>
              <a:t/>
            </a:r>
            <a:br>
              <a:rPr lang="en-US" sz="2800" u="none" dirty="0">
                <a:solidFill>
                  <a:schemeClr val="tx2"/>
                </a:solidFill>
                <a:latin typeface="Franklin Gothic Medium" panose="020B0603020102020204" pitchFamily="34" charset="0"/>
              </a:rPr>
            </a:br>
            <a:r>
              <a:rPr lang="en-US" u="none" dirty="0">
                <a:solidFill>
                  <a:schemeClr val="tx2"/>
                </a:solidFill>
                <a:latin typeface="Franklin Gothic Medium" panose="020B0603020102020204" pitchFamily="34" charset="0"/>
              </a:rPr>
              <a:t>The Freshman Survey</a:t>
            </a:r>
            <a:br>
              <a:rPr lang="en-US" u="none" dirty="0">
                <a:solidFill>
                  <a:schemeClr val="tx2"/>
                </a:solidFill>
                <a:latin typeface="Franklin Gothic Medium" panose="020B0603020102020204" pitchFamily="34" charset="0"/>
              </a:rPr>
            </a:br>
            <a:r>
              <a:rPr lang="en-US" u="none" dirty="0">
                <a:solidFill>
                  <a:schemeClr val="tx2"/>
                </a:solidFill>
                <a:latin typeface="Franklin Gothic Medium" panose="020B0603020102020204" pitchFamily="34" charset="0"/>
              </a:rPr>
              <a:t>Your First College Year Survey</a:t>
            </a:r>
          </a:p>
          <a:p>
            <a:pPr algn="ctr" eaLnBrk="1" hangingPunct="1">
              <a:defRPr/>
            </a:pPr>
            <a:r>
              <a:rPr lang="en-US" u="none" dirty="0">
                <a:solidFill>
                  <a:schemeClr val="tx2"/>
                </a:solidFill>
                <a:latin typeface="Franklin Gothic Medium" panose="020B0603020102020204" pitchFamily="34" charset="0"/>
              </a:rPr>
              <a:t>Diverse Learning Environments Survey</a:t>
            </a:r>
            <a:br>
              <a:rPr lang="en-US" u="none" dirty="0">
                <a:solidFill>
                  <a:schemeClr val="tx2"/>
                </a:solidFill>
                <a:latin typeface="Franklin Gothic Medium" panose="020B0603020102020204" pitchFamily="34" charset="0"/>
              </a:rPr>
            </a:br>
            <a:r>
              <a:rPr lang="en-US" u="none" dirty="0">
                <a:solidFill>
                  <a:schemeClr val="tx2"/>
                </a:solidFill>
                <a:latin typeface="Franklin Gothic Medium" panose="020B0603020102020204" pitchFamily="34" charset="0"/>
              </a:rPr>
              <a:t>College Senior Survey</a:t>
            </a:r>
          </a:p>
          <a:p>
            <a:pPr algn="ctr" eaLnBrk="1" hangingPunct="1">
              <a:defRPr/>
            </a:pPr>
            <a:r>
              <a:rPr lang="en-US" u="none" dirty="0">
                <a:solidFill>
                  <a:schemeClr val="tx2"/>
                </a:solidFill>
                <a:latin typeface="Franklin Gothic Medium" panose="020B0603020102020204" pitchFamily="34" charset="0"/>
              </a:rPr>
              <a:t>The Faculty Survey</a:t>
            </a:r>
            <a:br>
              <a:rPr lang="en-US" u="none" dirty="0">
                <a:solidFill>
                  <a:schemeClr val="tx2"/>
                </a:solidFill>
                <a:latin typeface="Franklin Gothic Medium" panose="020B0603020102020204" pitchFamily="34" charset="0"/>
              </a:rPr>
            </a:br>
            <a:r>
              <a:rPr lang="en-US" u="none" dirty="0">
                <a:solidFill>
                  <a:schemeClr val="tx2"/>
                </a:solidFill>
                <a:latin typeface="Franklin Gothic Medium" panose="020B0603020102020204" pitchFamily="34" charset="0"/>
              </a:rPr>
              <a:t>Staff Climate Survey</a:t>
            </a:r>
            <a:r>
              <a:rPr lang="en-US" sz="2800" u="none" dirty="0">
                <a:solidFill>
                  <a:schemeClr val="tx2"/>
                </a:solidFill>
                <a:latin typeface="Franklin Gothic Medium" panose="020B0603020102020204" pitchFamily="34" charset="0"/>
              </a:rPr>
              <a:t/>
            </a:r>
            <a:br>
              <a:rPr lang="en-US" sz="2800" u="none" dirty="0">
                <a:solidFill>
                  <a:schemeClr val="tx2"/>
                </a:solidFill>
                <a:latin typeface="Franklin Gothic Medium" panose="020B0603020102020204" pitchFamily="34" charset="0"/>
              </a:rPr>
            </a:br>
            <a:r>
              <a:rPr lang="en-US" sz="2800" u="none" dirty="0">
                <a:solidFill>
                  <a:schemeClr val="tx2"/>
                </a:solidFill>
                <a:latin typeface="Franklin Gothic Medium" panose="020B0603020102020204" pitchFamily="34" charset="0"/>
              </a:rPr>
              <a:t/>
            </a:r>
            <a:br>
              <a:rPr lang="en-US" sz="2800" u="none" dirty="0">
                <a:solidFill>
                  <a:schemeClr val="tx2"/>
                </a:solidFill>
                <a:latin typeface="Franklin Gothic Medium" panose="020B0603020102020204" pitchFamily="34" charset="0"/>
              </a:rPr>
            </a:br>
            <a:r>
              <a:rPr lang="en-US" sz="2800" u="none" dirty="0">
                <a:solidFill>
                  <a:schemeClr val="tx2"/>
                </a:solidFill>
                <a:latin typeface="Franklin Gothic Medium" panose="020B0603020102020204" pitchFamily="34" charset="0"/>
              </a:rPr>
              <a:t>Please contact:</a:t>
            </a:r>
          </a:p>
          <a:p>
            <a:pPr algn="ctr" eaLnBrk="1" hangingPunct="1">
              <a:defRPr/>
            </a:pPr>
            <a:r>
              <a:rPr lang="en-US" sz="2800" u="none" dirty="0">
                <a:solidFill>
                  <a:schemeClr val="tx2"/>
                </a:solidFill>
                <a:latin typeface="Franklin Gothic Medium" panose="020B0603020102020204" pitchFamily="34" charset="0"/>
              </a:rPr>
              <a:t>heri@ucla.edu</a:t>
            </a:r>
            <a:br>
              <a:rPr lang="en-US" sz="2800" u="none" dirty="0">
                <a:solidFill>
                  <a:schemeClr val="tx2"/>
                </a:solidFill>
                <a:latin typeface="Franklin Gothic Medium" panose="020B0603020102020204" pitchFamily="34" charset="0"/>
              </a:rPr>
            </a:br>
            <a:r>
              <a:rPr lang="en-US" sz="2800" u="none" dirty="0">
                <a:solidFill>
                  <a:schemeClr val="tx2"/>
                </a:solidFill>
                <a:latin typeface="Franklin Gothic Medium" panose="020B0603020102020204" pitchFamily="34" charset="0"/>
              </a:rPr>
              <a:t>(310) 825-1925</a:t>
            </a:r>
            <a:br>
              <a:rPr lang="en-US" sz="2800" u="none" dirty="0">
                <a:solidFill>
                  <a:schemeClr val="tx2"/>
                </a:solidFill>
                <a:latin typeface="Franklin Gothic Medium" panose="020B0603020102020204" pitchFamily="34" charset="0"/>
              </a:rPr>
            </a:br>
            <a:r>
              <a:rPr lang="en-US" sz="2800" u="none" dirty="0">
                <a:solidFill>
                  <a:schemeClr val="tx2"/>
                </a:solidFill>
                <a:latin typeface="Franklin Gothic Medium" panose="020B0603020102020204" pitchFamily="34" charset="0"/>
              </a:rPr>
              <a:t>www.heri.ucla.edu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914400" y="0"/>
            <a:ext cx="8229600" cy="906618"/>
          </a:xfrm>
          <a:prstGeom prst="rect">
            <a:avLst/>
          </a:prstGeom>
          <a:solidFill>
            <a:schemeClr val="bg2"/>
          </a:solidFill>
        </p:spPr>
        <p:txBody>
          <a:bodyPr anchor="ctr" anchorCtr="0">
            <a:noAutofit/>
          </a:bodyPr>
          <a:lstStyle/>
          <a:p>
            <a:pPr algn="ctr">
              <a:defRPr/>
            </a:pPr>
            <a:r>
              <a:rPr lang="en-US" sz="2600" u="none" dirty="0">
                <a:solidFill>
                  <a:srgbClr val="FFFFFF"/>
                </a:solidFill>
                <a:latin typeface="Franklin Gothic Medium" panose="020B0603020102020204" pitchFamily="34" charset="0"/>
              </a:rPr>
              <a:t>The more you get to know your campus community, </a:t>
            </a:r>
            <a:br>
              <a:rPr lang="en-US" sz="2600" u="none" dirty="0">
                <a:solidFill>
                  <a:srgbClr val="FFFFFF"/>
                </a:solidFill>
                <a:latin typeface="Franklin Gothic Medium" panose="020B0603020102020204" pitchFamily="34" charset="0"/>
              </a:rPr>
            </a:br>
            <a:r>
              <a:rPr lang="en-US" sz="2600" u="none" dirty="0">
                <a:solidFill>
                  <a:srgbClr val="FFFFFF"/>
                </a:solidFill>
                <a:latin typeface="Franklin Gothic Medium" panose="020B0603020102020204" pitchFamily="34" charset="0"/>
              </a:rPr>
              <a:t>the better you can understand their needs. 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2018 Staff Climate Survey</a:t>
            </a: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0" y="2606675"/>
            <a:ext cx="9144000" cy="1584325"/>
          </a:xfrm>
          <a:solidFill>
            <a:schemeClr val="bg2"/>
          </a:solidFill>
          <a:ln>
            <a:solidFill>
              <a:schemeClr val="tx2"/>
            </a:solidFill>
          </a:ln>
        </p:spPr>
        <p:txBody>
          <a:bodyPr anchor="ctr"/>
          <a:lstStyle/>
          <a:p>
            <a:pPr eaLnBrk="1" hangingPunct="1">
              <a:defRPr/>
            </a:pPr>
            <a:r>
              <a:rPr lang="en-US" sz="4400" b="0" dirty="0">
                <a:solidFill>
                  <a:schemeClr val="tx2"/>
                </a:solidFill>
                <a:latin typeface="Franklin Gothic Medium" panose="020B0603020102020204" pitchFamily="34" charset="0"/>
              </a:rPr>
              <a:t>Demographics</a:t>
            </a:r>
          </a:p>
        </p:txBody>
      </p:sp>
    </p:spTree>
    <p:extLst>
      <p:ext uri="{BB962C8B-B14F-4D97-AF65-F5344CB8AC3E}">
        <p14:creationId xmlns:p14="http://schemas.microsoft.com/office/powerpoint/2010/main" val="13451219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8D7C8F23-FC2C-44CB-A06C-00C38E114FE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2018 Staff Climate Survey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537EA65B-0C3A-4A2B-B83F-FCD8F89C6E0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C948261-BA7A-449B-AFF2-6BAF73509D18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xmlns="" id="{260ED66D-ECA8-46C2-A7E5-D4D6E042ED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04800"/>
            <a:ext cx="9140825" cy="1143000"/>
          </a:xfrm>
        </p:spPr>
        <p:txBody>
          <a:bodyPr/>
          <a:lstStyle/>
          <a:p>
            <a:r>
              <a:rPr lang="en-US" dirty="0"/>
              <a:t>Demographics</a:t>
            </a:r>
          </a:p>
        </p:txBody>
      </p:sp>
      <p:graphicFrame>
        <p:nvGraphicFramePr>
          <p:cNvPr id="7" name="Sex">
            <a:extLst>
              <a:ext uri="{FF2B5EF4-FFF2-40B4-BE49-F238E27FC236}">
                <a16:creationId xmlns:a16="http://schemas.microsoft.com/office/drawing/2014/main" xmlns="" id="{401F6FA6-E4FF-4160-AB3B-54ECE0D7359D}"/>
              </a:ext>
            </a:extLst>
          </p:cNvPr>
          <p:cNvGraphicFramePr>
            <a:graphicFrameLocks noGrp="1" noChangeAspect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614633891"/>
              </p:ext>
            </p:extLst>
          </p:nvPr>
        </p:nvGraphicFramePr>
        <p:xfrm>
          <a:off x="-74048" y="1563687"/>
          <a:ext cx="3500896" cy="4495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8" name="Chart 7"/>
          <p:cNvGraphicFramePr/>
          <p:nvPr>
            <p:extLst>
              <p:ext uri="{D42A27DB-BD31-4B8C-83A1-F6EECF244321}">
                <p14:modId xmlns:p14="http://schemas.microsoft.com/office/powerpoint/2010/main" val="534270558"/>
              </p:ext>
            </p:extLst>
          </p:nvPr>
        </p:nvGraphicFramePr>
        <p:xfrm>
          <a:off x="3276600" y="1447800"/>
          <a:ext cx="5715000" cy="4495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2162862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546FF390-3E51-443F-A6E9-EF09182246E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2018 Staff Climate Survey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402061A6-6E01-4D2E-ABBA-DB4BE1A049B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C948261-BA7A-449B-AFF2-6BAF73509D18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xmlns="" id="{19A53525-F45B-459E-8745-357C9CC113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Demographics</a:t>
            </a:r>
          </a:p>
        </p:txBody>
      </p:sp>
      <p:graphicFrame>
        <p:nvGraphicFramePr>
          <p:cNvPr id="7" name="Race">
            <a:extLst>
              <a:ext uri="{FF2B5EF4-FFF2-40B4-BE49-F238E27FC236}">
                <a16:creationId xmlns:a16="http://schemas.microsoft.com/office/drawing/2014/main" xmlns="" id="{ED3281EE-AA0B-45C0-A234-9852C6747C7E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746392930"/>
              </p:ext>
            </p:extLst>
          </p:nvPr>
        </p:nvGraphicFramePr>
        <p:xfrm>
          <a:off x="3429000" y="1524000"/>
          <a:ext cx="5410200" cy="4876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8" name="Sex">
            <a:extLst>
              <a:ext uri="{FF2B5EF4-FFF2-40B4-BE49-F238E27FC236}">
                <a16:creationId xmlns:a16="http://schemas.microsoft.com/office/drawing/2014/main" xmlns="" id="{679EF318-F708-46F5-9BA0-B026780A666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09864751"/>
              </p:ext>
            </p:extLst>
          </p:nvPr>
        </p:nvGraphicFramePr>
        <p:xfrm>
          <a:off x="381000" y="1371600"/>
          <a:ext cx="2895600" cy="4495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10842209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Demographics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2018 Staff Climate Survey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C948261-BA7A-449B-AFF2-6BAF73509D18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graphicFrame>
        <p:nvGraphicFramePr>
          <p:cNvPr id="6" name="Sex">
            <a:extLst>
              <a:ext uri="{FF2B5EF4-FFF2-40B4-BE49-F238E27FC236}">
                <a16:creationId xmlns:a16="http://schemas.microsoft.com/office/drawing/2014/main" xmlns="" id="{679EF318-F708-46F5-9BA0-B026780A666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69776969"/>
              </p:ext>
            </p:extLst>
          </p:nvPr>
        </p:nvGraphicFramePr>
        <p:xfrm>
          <a:off x="381000" y="1371600"/>
          <a:ext cx="2895600" cy="5181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7" name="Race">
            <a:extLst>
              <a:ext uri="{FF2B5EF4-FFF2-40B4-BE49-F238E27FC236}">
                <a16:creationId xmlns:a16="http://schemas.microsoft.com/office/drawing/2014/main" xmlns="" id="{ED3281EE-AA0B-45C0-A234-9852C6747C7E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2238733276"/>
              </p:ext>
            </p:extLst>
          </p:nvPr>
        </p:nvGraphicFramePr>
        <p:xfrm>
          <a:off x="3429000" y="1524000"/>
          <a:ext cx="5410200" cy="4876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5184494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Demographics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2018 Staff Climate Survey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71C6D19-50F5-4908-8E2F-5A9DE754AD90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graphicFrame>
        <p:nvGraphicFramePr>
          <p:cNvPr id="8" name="Race"/>
          <p:cNvGraphicFramePr>
            <a:graphicFrameLocks noGrp="1" noChangeAspect="1"/>
          </p:cNvGraphicFramePr>
          <p:nvPr>
            <p:ph sz="half" idx="2"/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958366906"/>
              </p:ext>
            </p:extLst>
          </p:nvPr>
        </p:nvGraphicFramePr>
        <p:xfrm>
          <a:off x="228600" y="1143000"/>
          <a:ext cx="8610600" cy="5410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218996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Demographics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2018 Staff Climate Survey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71C6D19-50F5-4908-8E2F-5A9DE754AD90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graphicFrame>
        <p:nvGraphicFramePr>
          <p:cNvPr id="7" name="Race">
            <a:extLst>
              <a:ext uri="{FF2B5EF4-FFF2-40B4-BE49-F238E27FC236}">
                <a16:creationId xmlns:a16="http://schemas.microsoft.com/office/drawing/2014/main" xmlns="" id="{ED3281EE-AA0B-45C0-A234-9852C6747C7E}"/>
              </a:ext>
            </a:extLst>
          </p:cNvPr>
          <p:cNvGraphicFramePr>
            <a:graphicFrameLocks noGrp="1" noChangeAspect="1"/>
          </p:cNvGraphicFramePr>
          <p:nvPr>
            <p:ph sz="half" idx="1"/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281537427"/>
              </p:ext>
            </p:extLst>
          </p:nvPr>
        </p:nvGraphicFramePr>
        <p:xfrm>
          <a:off x="457200" y="1600200"/>
          <a:ext cx="8382000" cy="48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327551133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" val="titleBox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" val="titleBox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HART" val="ctFacIntSat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HART" val="ctFacIntSat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HART" val="ctFacIntSat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HART" val="ctFacIntSat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HART" val="ctFacIntSat"/>
</p:tagLst>
</file>

<file path=ppt/theme/theme1.xml><?xml version="1.0" encoding="utf-8"?>
<a:theme xmlns:a="http://schemas.openxmlformats.org/drawingml/2006/main" name="Teamwork">
  <a:themeElements>
    <a:clrScheme name="HERI Official">
      <a:dk1>
        <a:sysClr val="windowText" lastClr="000000"/>
      </a:dk1>
      <a:lt1>
        <a:sysClr val="window" lastClr="FFFFFF"/>
      </a:lt1>
      <a:dk2>
        <a:srgbClr val="1F2A44"/>
      </a:dk2>
      <a:lt2>
        <a:srgbClr val="98A4AE"/>
      </a:lt2>
      <a:accent1>
        <a:srgbClr val="E04E39"/>
      </a:accent1>
      <a:accent2>
        <a:srgbClr val="00AB8E"/>
      </a:accent2>
      <a:accent3>
        <a:srgbClr val="DE7C00"/>
      </a:accent3>
      <a:accent4>
        <a:srgbClr val="93328E"/>
      </a:accent4>
      <a:accent5>
        <a:srgbClr val="789D4A"/>
      </a:accent5>
      <a:accent6>
        <a:srgbClr val="FF00FF"/>
      </a:accent6>
      <a:hlink>
        <a:srgbClr val="1F2A44"/>
      </a:hlink>
      <a:folHlink>
        <a:srgbClr val="98A4AE"/>
      </a:folHlink>
    </a:clrScheme>
    <a:fontScheme name="Teamwork">
      <a:majorFont>
        <a:latin typeface="Garamond"/>
        <a:ea typeface=""/>
        <a:cs typeface=""/>
      </a:majorFont>
      <a:minorFont>
        <a:latin typeface="Garamon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sng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Garamond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sng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Garamond" pitchFamily="18" charset="0"/>
          </a:defRPr>
        </a:defPPr>
      </a:lstStyle>
    </a:lnDef>
  </a:objectDefaults>
  <a:extraClrSchemeLst>
    <a:extraClrScheme>
      <a:clrScheme name="Teamwork 1">
        <a:dk1>
          <a:srgbClr val="000078"/>
        </a:dk1>
        <a:lt1>
          <a:srgbClr val="FFFFFF"/>
        </a:lt1>
        <a:dk2>
          <a:srgbClr val="000066"/>
        </a:dk2>
        <a:lt2>
          <a:srgbClr val="CCECFF"/>
        </a:lt2>
        <a:accent1>
          <a:srgbClr val="0099CC"/>
        </a:accent1>
        <a:accent2>
          <a:srgbClr val="008080"/>
        </a:accent2>
        <a:accent3>
          <a:srgbClr val="AAAAB8"/>
        </a:accent3>
        <a:accent4>
          <a:srgbClr val="DADADA"/>
        </a:accent4>
        <a:accent5>
          <a:srgbClr val="AACAE2"/>
        </a:accent5>
        <a:accent6>
          <a:srgbClr val="007373"/>
        </a:accent6>
        <a:hlink>
          <a:srgbClr val="00FFCC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amwork 2">
        <a:dk1>
          <a:srgbClr val="0000A6"/>
        </a:dk1>
        <a:lt1>
          <a:srgbClr val="FFFFFF"/>
        </a:lt1>
        <a:dk2>
          <a:srgbClr val="000099"/>
        </a:dk2>
        <a:lt2>
          <a:srgbClr val="CCFFFF"/>
        </a:lt2>
        <a:accent1>
          <a:srgbClr val="00CCFF"/>
        </a:accent1>
        <a:accent2>
          <a:srgbClr val="FFE701"/>
        </a:accent2>
        <a:accent3>
          <a:srgbClr val="AAAACA"/>
        </a:accent3>
        <a:accent4>
          <a:srgbClr val="DADADA"/>
        </a:accent4>
        <a:accent5>
          <a:srgbClr val="AAE2FF"/>
        </a:accent5>
        <a:accent6>
          <a:srgbClr val="E7D101"/>
        </a:accent6>
        <a:hlink>
          <a:srgbClr val="FFCC66"/>
        </a:hlink>
        <a:folHlink>
          <a:srgbClr val="00CA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amwork 3">
        <a:dk1>
          <a:srgbClr val="000000"/>
        </a:dk1>
        <a:lt1>
          <a:srgbClr val="E0EBF6"/>
        </a:lt1>
        <a:dk2>
          <a:srgbClr val="77A4AF"/>
        </a:dk2>
        <a:lt2>
          <a:srgbClr val="F3F7FB"/>
        </a:lt2>
        <a:accent1>
          <a:srgbClr val="B9C4D7"/>
        </a:accent1>
        <a:accent2>
          <a:srgbClr val="B1A1C5"/>
        </a:accent2>
        <a:accent3>
          <a:srgbClr val="EDF3FA"/>
        </a:accent3>
        <a:accent4>
          <a:srgbClr val="000000"/>
        </a:accent4>
        <a:accent5>
          <a:srgbClr val="D9DEE8"/>
        </a:accent5>
        <a:accent6>
          <a:srgbClr val="A091B2"/>
        </a:accent6>
        <a:hlink>
          <a:srgbClr val="3F2FB5"/>
        </a:hlink>
        <a:folHlink>
          <a:srgbClr val="31894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amwork 4">
        <a:dk1>
          <a:srgbClr val="006E6B"/>
        </a:dk1>
        <a:lt1>
          <a:srgbClr val="FFFFFF"/>
        </a:lt1>
        <a:dk2>
          <a:srgbClr val="006666"/>
        </a:dk2>
        <a:lt2>
          <a:srgbClr val="B9EFEE"/>
        </a:lt2>
        <a:accent1>
          <a:srgbClr val="33CCCC"/>
        </a:accent1>
        <a:accent2>
          <a:srgbClr val="6AB475"/>
        </a:accent2>
        <a:accent3>
          <a:srgbClr val="AAB8B8"/>
        </a:accent3>
        <a:accent4>
          <a:srgbClr val="DADADA"/>
        </a:accent4>
        <a:accent5>
          <a:srgbClr val="ADE2E2"/>
        </a:accent5>
        <a:accent6>
          <a:srgbClr val="5FA369"/>
        </a:accent6>
        <a:hlink>
          <a:srgbClr val="00FF99"/>
        </a:hlink>
        <a:folHlink>
          <a:srgbClr val="CCFF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amwork 5">
        <a:dk1>
          <a:srgbClr val="8ABA8D"/>
        </a:dk1>
        <a:lt1>
          <a:srgbClr val="FFFFFF"/>
        </a:lt1>
        <a:dk2>
          <a:srgbClr val="6FB56D"/>
        </a:dk2>
        <a:lt2>
          <a:srgbClr val="DCF1F4"/>
        </a:lt2>
        <a:accent1>
          <a:srgbClr val="2E7E2E"/>
        </a:accent1>
        <a:accent2>
          <a:srgbClr val="25735D"/>
        </a:accent2>
        <a:accent3>
          <a:srgbClr val="BBD7BA"/>
        </a:accent3>
        <a:accent4>
          <a:srgbClr val="DADADA"/>
        </a:accent4>
        <a:accent5>
          <a:srgbClr val="ADC0AD"/>
        </a:accent5>
        <a:accent6>
          <a:srgbClr val="206853"/>
        </a:accent6>
        <a:hlink>
          <a:srgbClr val="FFFF00"/>
        </a:hlink>
        <a:folHlink>
          <a:srgbClr val="FFF4B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amwork 6">
        <a:dk1>
          <a:srgbClr val="005400"/>
        </a:dk1>
        <a:lt1>
          <a:srgbClr val="FFFFFF"/>
        </a:lt1>
        <a:dk2>
          <a:srgbClr val="004800"/>
        </a:dk2>
        <a:lt2>
          <a:srgbClr val="D6D8C0"/>
        </a:lt2>
        <a:accent1>
          <a:srgbClr val="339933"/>
        </a:accent1>
        <a:accent2>
          <a:srgbClr val="7D8C70"/>
        </a:accent2>
        <a:accent3>
          <a:srgbClr val="AAB1AA"/>
        </a:accent3>
        <a:accent4>
          <a:srgbClr val="DADADA"/>
        </a:accent4>
        <a:accent5>
          <a:srgbClr val="ADCAAD"/>
        </a:accent5>
        <a:accent6>
          <a:srgbClr val="717E65"/>
        </a:accent6>
        <a:hlink>
          <a:srgbClr val="CCCC00"/>
        </a:hlink>
        <a:folHlink>
          <a:srgbClr val="85B3B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amwork 7">
        <a:dk1>
          <a:srgbClr val="000000"/>
        </a:dk1>
        <a:lt1>
          <a:srgbClr val="F5F0BD"/>
        </a:lt1>
        <a:dk2>
          <a:srgbClr val="BD9D69"/>
        </a:dk2>
        <a:lt2>
          <a:srgbClr val="FFFFCC"/>
        </a:lt2>
        <a:accent1>
          <a:srgbClr val="CDBB77"/>
        </a:accent1>
        <a:accent2>
          <a:srgbClr val="F8EBD0"/>
        </a:accent2>
        <a:accent3>
          <a:srgbClr val="F9F6DB"/>
        </a:accent3>
        <a:accent4>
          <a:srgbClr val="000000"/>
        </a:accent4>
        <a:accent5>
          <a:srgbClr val="E3DABD"/>
        </a:accent5>
        <a:accent6>
          <a:srgbClr val="E1D5BC"/>
        </a:accent6>
        <a:hlink>
          <a:srgbClr val="FF9900"/>
        </a:hlink>
        <a:folHlink>
          <a:srgbClr val="C64B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amwork 8">
        <a:dk1>
          <a:srgbClr val="000000"/>
        </a:dk1>
        <a:lt1>
          <a:srgbClr val="E2DDD4"/>
        </a:lt1>
        <a:dk2>
          <a:srgbClr val="000000"/>
        </a:dk2>
        <a:lt2>
          <a:srgbClr val="EFEBE3"/>
        </a:lt2>
        <a:accent1>
          <a:srgbClr val="F2F2F2"/>
        </a:accent1>
        <a:accent2>
          <a:srgbClr val="C4AD74"/>
        </a:accent2>
        <a:accent3>
          <a:srgbClr val="EEEBE6"/>
        </a:accent3>
        <a:accent4>
          <a:srgbClr val="000000"/>
        </a:accent4>
        <a:accent5>
          <a:srgbClr val="F7F7F7"/>
        </a:accent5>
        <a:accent6>
          <a:srgbClr val="B19C68"/>
        </a:accent6>
        <a:hlink>
          <a:srgbClr val="A46032"/>
        </a:hlink>
        <a:folHlink>
          <a:srgbClr val="8F8E7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amwork 9">
        <a:dk1>
          <a:srgbClr val="8A0000"/>
        </a:dk1>
        <a:lt1>
          <a:srgbClr val="FFFFFF"/>
        </a:lt1>
        <a:dk2>
          <a:srgbClr val="800000"/>
        </a:dk2>
        <a:lt2>
          <a:srgbClr val="FFFFCC"/>
        </a:lt2>
        <a:accent1>
          <a:srgbClr val="FF5831"/>
        </a:accent1>
        <a:accent2>
          <a:srgbClr val="C5543D"/>
        </a:accent2>
        <a:accent3>
          <a:srgbClr val="C0AAAA"/>
        </a:accent3>
        <a:accent4>
          <a:srgbClr val="DADADA"/>
        </a:accent4>
        <a:accent5>
          <a:srgbClr val="FFB4AD"/>
        </a:accent5>
        <a:accent6>
          <a:srgbClr val="B24B36"/>
        </a:accent6>
        <a:hlink>
          <a:srgbClr val="FFFFCC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amwork 10">
        <a:dk1>
          <a:srgbClr val="006E6B"/>
        </a:dk1>
        <a:lt1>
          <a:srgbClr val="FFFFFF"/>
        </a:lt1>
        <a:dk2>
          <a:srgbClr val="006666"/>
        </a:dk2>
        <a:lt2>
          <a:srgbClr val="B9EFEE"/>
        </a:lt2>
        <a:accent1>
          <a:srgbClr val="33CCCC"/>
        </a:accent1>
        <a:accent2>
          <a:srgbClr val="6AB475"/>
        </a:accent2>
        <a:accent3>
          <a:srgbClr val="AAB8B8"/>
        </a:accent3>
        <a:accent4>
          <a:srgbClr val="DADADA"/>
        </a:accent4>
        <a:accent5>
          <a:srgbClr val="ADE2E2"/>
        </a:accent5>
        <a:accent6>
          <a:srgbClr val="5FA369"/>
        </a:accent6>
        <a:hlink>
          <a:srgbClr val="FFFF99"/>
        </a:hlink>
        <a:folHlink>
          <a:srgbClr val="CCFF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amwork 11">
        <a:dk1>
          <a:srgbClr val="006E6B"/>
        </a:dk1>
        <a:lt1>
          <a:srgbClr val="FFFFFF"/>
        </a:lt1>
        <a:dk2>
          <a:srgbClr val="006666"/>
        </a:dk2>
        <a:lt2>
          <a:srgbClr val="B9EFEE"/>
        </a:lt2>
        <a:accent1>
          <a:srgbClr val="7680AC"/>
        </a:accent1>
        <a:accent2>
          <a:srgbClr val="6AB475"/>
        </a:accent2>
        <a:accent3>
          <a:srgbClr val="AAB8B8"/>
        </a:accent3>
        <a:accent4>
          <a:srgbClr val="DADADA"/>
        </a:accent4>
        <a:accent5>
          <a:srgbClr val="BDC0D2"/>
        </a:accent5>
        <a:accent6>
          <a:srgbClr val="5FA369"/>
        </a:accent6>
        <a:hlink>
          <a:srgbClr val="FFFF99"/>
        </a:hlink>
        <a:folHlink>
          <a:srgbClr val="CCFF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amwork 12">
        <a:dk1>
          <a:srgbClr val="006E6B"/>
        </a:dk1>
        <a:lt1>
          <a:srgbClr val="FFFFFF"/>
        </a:lt1>
        <a:dk2>
          <a:srgbClr val="006666"/>
        </a:dk2>
        <a:lt2>
          <a:srgbClr val="B9EFEE"/>
        </a:lt2>
        <a:accent1>
          <a:srgbClr val="7680AC"/>
        </a:accent1>
        <a:accent2>
          <a:srgbClr val="FFFF66"/>
        </a:accent2>
        <a:accent3>
          <a:srgbClr val="AAB8B8"/>
        </a:accent3>
        <a:accent4>
          <a:srgbClr val="DADADA"/>
        </a:accent4>
        <a:accent5>
          <a:srgbClr val="BDC0D2"/>
        </a:accent5>
        <a:accent6>
          <a:srgbClr val="E7E75C"/>
        </a:accent6>
        <a:hlink>
          <a:srgbClr val="000000"/>
        </a:hlink>
        <a:folHlink>
          <a:srgbClr val="CCFF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amwork 13">
        <a:dk1>
          <a:srgbClr val="006E6B"/>
        </a:dk1>
        <a:lt1>
          <a:srgbClr val="FFFFFF"/>
        </a:lt1>
        <a:dk2>
          <a:srgbClr val="006666"/>
        </a:dk2>
        <a:lt2>
          <a:srgbClr val="B9EFEE"/>
        </a:lt2>
        <a:accent1>
          <a:srgbClr val="7680AC"/>
        </a:accent1>
        <a:accent2>
          <a:srgbClr val="FFFF66"/>
        </a:accent2>
        <a:accent3>
          <a:srgbClr val="AAB8B8"/>
        </a:accent3>
        <a:accent4>
          <a:srgbClr val="DADADA"/>
        </a:accent4>
        <a:accent5>
          <a:srgbClr val="BDC0D2"/>
        </a:accent5>
        <a:accent6>
          <a:srgbClr val="E7E75C"/>
        </a:accent6>
        <a:hlink>
          <a:srgbClr val="7680AC"/>
        </a:hlink>
        <a:folHlink>
          <a:srgbClr val="CCFF66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30038</TotalTime>
  <Words>592</Words>
  <Application>Microsoft Office PowerPoint</Application>
  <PresentationFormat>On-screen Show (4:3)</PresentationFormat>
  <Paragraphs>185</Paragraphs>
  <Slides>30</Slides>
  <Notes>21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1" baseType="lpstr">
      <vt:lpstr>Teamwork</vt:lpstr>
      <vt:lpstr> University of California, Merced Staff Climate Survey 2017-2018 Results</vt:lpstr>
      <vt:lpstr>College Senior Survey</vt:lpstr>
      <vt:lpstr>Table of Contents</vt:lpstr>
      <vt:lpstr>Demographics</vt:lpstr>
      <vt:lpstr>Demographics</vt:lpstr>
      <vt:lpstr>Demographics</vt:lpstr>
      <vt:lpstr>Demographics</vt:lpstr>
      <vt:lpstr>Demographics</vt:lpstr>
      <vt:lpstr>Demographics</vt:lpstr>
      <vt:lpstr>Demographics</vt:lpstr>
      <vt:lpstr>Satisfaction &amp; Stress</vt:lpstr>
      <vt:lpstr>Workplace Satisfaction (% Indicating “Satisfied” or “Very Satisfied”)</vt:lpstr>
      <vt:lpstr>Workplace &amp; Overall Satisfaction  (% Indicating “Satisfied” or “Very Satisfied”)</vt:lpstr>
      <vt:lpstr>Work-Life Balance</vt:lpstr>
      <vt:lpstr>Satisfaction with Benefits &amp; Compensation (% Indicating “Satisfied” or “Very Satisfied”)</vt:lpstr>
      <vt:lpstr>Sources of Stress (% Indicating “Somewhat” or “Extensive”)</vt:lpstr>
      <vt:lpstr>Sources of Stress (% Indicating “Somewhat” or “Extensive”)</vt:lpstr>
      <vt:lpstr>Campus Climate</vt:lpstr>
      <vt:lpstr>Campus Atmosphere (% Indicating “Satisfied” or “Very Satisfied”)</vt:lpstr>
      <vt:lpstr>Campus Diversity</vt:lpstr>
      <vt:lpstr>Staff Perspectives on Campus Climate (% Indicating “Agree” or “Strongly Agree”)</vt:lpstr>
      <vt:lpstr>Campus Community &amp; Diversity: Institutional Priorities (% Indicating “High” or “Highest” Priority)</vt:lpstr>
      <vt:lpstr>Staff Discrimination or Exclusion</vt:lpstr>
      <vt:lpstr>Discrimination and Harassment (% Indicating  Ever Experienced at This Institution):</vt:lpstr>
      <vt:lpstr>Staff Satisfaction with  Administrative Responses &amp; Safety on Campus (% Indicating “Satisfied” or “Very Satisfied”)</vt:lpstr>
      <vt:lpstr>Work Environment</vt:lpstr>
      <vt:lpstr>Supervisors (% Indicating “Agree” or “Strongly Agree”)</vt:lpstr>
      <vt:lpstr>Professional Development (% Indicating “Yes”)</vt:lpstr>
      <vt:lpstr>Professional Development (% Indicating “Yes”)</vt:lpstr>
      <vt:lpstr>PowerPoint Presentation</vt:lpstr>
    </vt:vector>
  </TitlesOfParts>
  <Company>UCLA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2007 Your First College Year</dc:title>
  <dc:creator>larellano</dc:creator>
  <cp:lastModifiedBy>De Acker</cp:lastModifiedBy>
  <cp:revision>2087</cp:revision>
  <cp:lastPrinted>2018-05-24T19:05:30Z</cp:lastPrinted>
  <dcterms:created xsi:type="dcterms:W3CDTF">2007-06-27T16:52:25Z</dcterms:created>
  <dcterms:modified xsi:type="dcterms:W3CDTF">2018-08-24T21:42:15Z</dcterms:modified>
</cp:coreProperties>
</file>