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ags/tag6.xml" ContentType="application/vnd.openxmlformats-officedocument.presentationml.tags+xml"/>
  <Override PartName="/ppt/charts/chart8.xml" ContentType="application/vnd.openxmlformats-officedocument.drawingml.chart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8.xml" ContentType="application/vnd.openxmlformats-officedocument.presentationml.notesSlide+xml"/>
  <Override PartName="/ppt/charts/chart25.xml" ContentType="application/vnd.openxmlformats-officedocument.drawingml.chart+xml"/>
  <Override PartName="/ppt/notesSlides/notesSlide19.xml" ContentType="application/vnd.openxmlformats-officedocument.presentationml.notesSlide+xml"/>
  <Override PartName="/ppt/charts/chart26.xml" ContentType="application/vnd.openxmlformats-officedocument.drawingml.chart+xml"/>
  <Override PartName="/ppt/notesSlides/notesSlide20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469" r:id="rId3"/>
    <p:sldId id="456" r:id="rId4"/>
    <p:sldId id="676" r:id="rId5"/>
    <p:sldId id="679" r:id="rId6"/>
    <p:sldId id="680" r:id="rId7"/>
    <p:sldId id="682" r:id="rId8"/>
    <p:sldId id="704" r:id="rId9"/>
    <p:sldId id="705" r:id="rId10"/>
    <p:sldId id="706" r:id="rId11"/>
    <p:sldId id="261" r:id="rId12"/>
    <p:sldId id="681" r:id="rId13"/>
    <p:sldId id="685" r:id="rId14"/>
    <p:sldId id="686" r:id="rId15"/>
    <p:sldId id="684" r:id="rId16"/>
    <p:sldId id="687" r:id="rId17"/>
    <p:sldId id="688" r:id="rId18"/>
    <p:sldId id="651" r:id="rId19"/>
    <p:sldId id="689" r:id="rId20"/>
    <p:sldId id="690" r:id="rId21"/>
    <p:sldId id="691" r:id="rId22"/>
    <p:sldId id="692" r:id="rId23"/>
    <p:sldId id="694" r:id="rId24"/>
    <p:sldId id="695" r:id="rId25"/>
    <p:sldId id="696" r:id="rId26"/>
    <p:sldId id="697" r:id="rId27"/>
    <p:sldId id="698" r:id="rId28"/>
    <p:sldId id="699" r:id="rId29"/>
    <p:sldId id="700" r:id="rId30"/>
    <p:sldId id="281" r:id="rId3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C00"/>
    <a:srgbClr val="93328E"/>
    <a:srgbClr val="1F2A44"/>
    <a:srgbClr val="789D4A"/>
    <a:srgbClr val="FFE265"/>
    <a:srgbClr val="FFC50D"/>
    <a:srgbClr val="FFCC29"/>
    <a:srgbClr val="FFA59B"/>
    <a:srgbClr val="FFFFFF"/>
    <a:srgbClr val="C5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2" autoAdjust="0"/>
    <p:restoredTop sz="91395" autoAdjust="0"/>
  </p:normalViewPr>
  <p:slideViewPr>
    <p:cSldViewPr>
      <p:cViewPr>
        <p:scale>
          <a:sx n="102" d="100"/>
          <a:sy n="102" d="100"/>
        </p:scale>
        <p:origin x="-186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3" d="100"/>
        <a:sy n="93" d="100"/>
      </p:scale>
      <p:origin x="0" y="0"/>
    </p:cViewPr>
  </p:notesTextViewPr>
  <p:sorterViewPr>
    <p:cViewPr>
      <p:scale>
        <a:sx n="75" d="100"/>
        <a:sy n="75" d="100"/>
      </p:scale>
      <p:origin x="0" y="4356"/>
    </p:cViewPr>
  </p:sorterViewPr>
  <p:notesViewPr>
    <p:cSldViewPr>
      <p:cViewPr varScale="1">
        <p:scale>
          <a:sx n="81" d="100"/>
          <a:sy n="81" d="100"/>
        </p:scale>
        <p:origin x="-2052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 b="0" i="0">
                <a:solidFill>
                  <a:schemeClr val="tx2"/>
                </a:solidFill>
                <a:latin typeface="Franklin Gothic Medium" panose="020B0603020102020204" pitchFamily="34" charset="0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Role</a:t>
            </a:r>
          </a:p>
        </c:rich>
      </c:tx>
      <c:layout>
        <c:manualLayout>
          <c:xMode val="edge"/>
          <c:yMode val="edge"/>
          <c:x val="0.38862679725418858"/>
          <c:y val="8.474576271186440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883271170051098E-2"/>
          <c:y val="0.170820543618488"/>
          <c:w val="0.78738281387750098"/>
          <c:h val="0.483484908136488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AD-4BF9-9A08-71D99984FED6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AD-4BF9-9A08-71D99984F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FAD-4BF9-9A08-71D99984FED6}"/>
              </c:ext>
            </c:extLst>
          </c:dPt>
          <c:dLbls>
            <c:dLbl>
              <c:idx val="0"/>
              <c:layout>
                <c:manualLayout>
                  <c:x val="1.8572102684569894E-2"/>
                  <c:y val="1.1478491036078092E-2"/>
                </c:manualLayout>
              </c:layout>
              <c:numFmt formatCode="0.0%" sourceLinked="0"/>
              <c:spPr>
                <a:solidFill>
                  <a:srgbClr val="1F2A44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AD-4BF9-9A08-71D99984FED6}"/>
                </c:ext>
              </c:extLst>
            </c:dLbl>
            <c:dLbl>
              <c:idx val="3"/>
              <c:layout>
                <c:manualLayout>
                  <c:x val="-4.8284781952962902E-3"/>
                  <c:y val="5.94775123448551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26-4B8F-8350-FA7FADA1C94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Senior Administrator</c:v>
                </c:pt>
                <c:pt idx="1">
                  <c:v>Mid-level administrator / manager</c:v>
                </c:pt>
                <c:pt idx="2">
                  <c:v>Staff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0.03</c:v>
                </c:pt>
                <c:pt idx="1">
                  <c:v>0.29799999999999999</c:v>
                </c:pt>
                <c:pt idx="2">
                  <c:v>0.63800000000000001</c:v>
                </c:pt>
                <c:pt idx="3">
                  <c:v>3.4000000000000002E-2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AD-4BF9-9A08-71D99984F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7218607542478201"/>
          <c:y val="0.71230170381244695"/>
          <c:w val="0.69203239397706795"/>
          <c:h val="0.18588015481115699"/>
        </c:manualLayout>
      </c:layout>
      <c:overlay val="0"/>
      <c:txPr>
        <a:bodyPr/>
        <a:lstStyle/>
        <a:p>
          <a:pPr>
            <a:defRPr sz="1200"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Collegiality among staff</c:v>
                </c:pt>
                <c:pt idx="1">
                  <c:v>Competence of colleagues</c:v>
                </c:pt>
                <c:pt idx="2">
                  <c:v>Professional relationships w/ colleagues</c:v>
                </c:pt>
                <c:pt idx="3">
                  <c:v>Relationship with my supervisor</c:v>
                </c:pt>
                <c:pt idx="4">
                  <c:v>Prospects for career advancement</c:v>
                </c:pt>
                <c:pt idx="5">
                  <c:v>Support for career advancement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0.60299999999999998</c:v>
                </c:pt>
                <c:pt idx="1">
                  <c:v>0.58199999999999996</c:v>
                </c:pt>
                <c:pt idx="2">
                  <c:v>0.70799999999999996</c:v>
                </c:pt>
                <c:pt idx="3">
                  <c:v>0.67300000000000004</c:v>
                </c:pt>
                <c:pt idx="4">
                  <c:v>0.34699999999999998</c:v>
                </c:pt>
                <c:pt idx="5">
                  <c:v>0.438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29-44EE-8652-5940903917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Collegiality among staff</c:v>
                </c:pt>
                <c:pt idx="1">
                  <c:v>Competence of colleagues</c:v>
                </c:pt>
                <c:pt idx="2">
                  <c:v>Professional relationships w/ colleagues</c:v>
                </c:pt>
                <c:pt idx="3">
                  <c:v>Relationship with my supervisor</c:v>
                </c:pt>
                <c:pt idx="4">
                  <c:v>Prospects for career advancement</c:v>
                </c:pt>
                <c:pt idx="5">
                  <c:v>Support for career advancement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0.73399999999999999</c:v>
                </c:pt>
                <c:pt idx="1">
                  <c:v>0.71899999999999997</c:v>
                </c:pt>
                <c:pt idx="2">
                  <c:v>0.80100000000000005</c:v>
                </c:pt>
                <c:pt idx="3">
                  <c:v>0.748</c:v>
                </c:pt>
                <c:pt idx="4">
                  <c:v>0.39600000000000002</c:v>
                </c:pt>
                <c:pt idx="5">
                  <c:v>0.47499999999999998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29-44EE-8652-5940903917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39179008"/>
        <c:axId val="39180544"/>
      </c:barChart>
      <c:catAx>
        <c:axId val="391790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0544"/>
        <c:crosses val="autoZero"/>
        <c:auto val="1"/>
        <c:lblAlgn val="ctr"/>
        <c:lblOffset val="100"/>
        <c:noMultiLvlLbl val="0"/>
      </c:catAx>
      <c:valAx>
        <c:axId val="3918054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7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Workspace</c:v>
                </c:pt>
                <c:pt idx="1">
                  <c:v>Autonomy and independence</c:v>
                </c:pt>
                <c:pt idx="2">
                  <c:v>Job security</c:v>
                </c:pt>
                <c:pt idx="3">
                  <c:v>Overall job satisfaction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0.55700000000000005</c:v>
                </c:pt>
                <c:pt idx="1">
                  <c:v>0.72299999999999998</c:v>
                </c:pt>
                <c:pt idx="2">
                  <c:v>0.61399999999999999</c:v>
                </c:pt>
                <c:pt idx="3">
                  <c:v>0.61599999999999999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78-431E-A7F3-E83F3ECD6D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Workspace</c:v>
                </c:pt>
                <c:pt idx="1">
                  <c:v>Autonomy and independence</c:v>
                </c:pt>
                <c:pt idx="2">
                  <c:v>Job security</c:v>
                </c:pt>
                <c:pt idx="3">
                  <c:v>Overall job satisfaction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0.68799999999999994</c:v>
                </c:pt>
                <c:pt idx="1">
                  <c:v>0.80400000000000005</c:v>
                </c:pt>
                <c:pt idx="2">
                  <c:v>0.76</c:v>
                </c:pt>
                <c:pt idx="3">
                  <c:v>0.751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78-431E-A7F3-E83F3ECD6D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9098240"/>
        <c:axId val="39099776"/>
      </c:barChart>
      <c:catAx>
        <c:axId val="390982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99776"/>
        <c:crosses val="autoZero"/>
        <c:auto val="1"/>
        <c:lblAlgn val="ctr"/>
        <c:lblOffset val="100"/>
        <c:noMultiLvlLbl val="0"/>
      </c:catAx>
      <c:valAx>
        <c:axId val="3909977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9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24781277340298E-2"/>
          <c:y val="3.25903324584427E-2"/>
          <c:w val="0.875912255759697"/>
          <c:h val="0.73379265091863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Departmental support for work-life balance</c:v>
                </c:pt>
                <c:pt idx="1">
                  <c:v>Flexibility in relation to family matters or emergencies</c:v>
                </c:pt>
                <c:pt idx="2">
                  <c:v>Institutional support for work-life balance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0.54400000000000004</c:v>
                </c:pt>
                <c:pt idx="1">
                  <c:v>0.81599999999999995</c:v>
                </c:pt>
                <c:pt idx="2" formatCode="0.00%">
                  <c:v>0.53900000000000003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1E-4DE3-B981-3D62335A46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Departmental support for work-life balance</c:v>
                </c:pt>
                <c:pt idx="1">
                  <c:v>Flexibility in relation to family matters or emergencies</c:v>
                </c:pt>
                <c:pt idx="2">
                  <c:v>Institutional support for work-life balance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0.68200000000000005</c:v>
                </c:pt>
                <c:pt idx="1">
                  <c:v>0.86399999999999999</c:v>
                </c:pt>
                <c:pt idx="2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1E-4DE3-B981-3D62335A4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479168"/>
        <c:axId val="41497344"/>
      </c:barChart>
      <c:catAx>
        <c:axId val="414791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97344"/>
        <c:crosses val="autoZero"/>
        <c:auto val="1"/>
        <c:lblAlgn val="ctr"/>
        <c:lblOffset val="100"/>
        <c:noMultiLvlLbl val="0"/>
      </c:catAx>
      <c:valAx>
        <c:axId val="4149734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7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47315676449536"/>
          <c:y val="1.8701443569553809E-2"/>
          <c:w val="0.77591744213791503"/>
          <c:h val="0.74768153980752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achieve a healthy balance between my personal life &amp; my professional life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AF-46F5-915B-F704F10E92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achieve a healthy balance between my personal life &amp; my professional life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AF-46F5-915B-F704F10E926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515648"/>
        <c:axId val="41525632"/>
      </c:barChart>
      <c:catAx>
        <c:axId val="415156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5632"/>
        <c:crosses val="autoZero"/>
        <c:auto val="1"/>
        <c:lblAlgn val="ctr"/>
        <c:lblOffset val="100"/>
        <c:noMultiLvlLbl val="0"/>
      </c:catAx>
      <c:valAx>
        <c:axId val="41525632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1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4783265728148E-2"/>
          <c:y val="0.88149825021872297"/>
          <c:w val="0.96019446432832301"/>
          <c:h val="0.112946194225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Relative equity of salary &amp; job benefits</c:v>
                </c:pt>
                <c:pt idx="1">
                  <c:v>Quality of health benefits</c:v>
                </c:pt>
                <c:pt idx="2">
                  <c:v>Cost of health benefits</c:v>
                </c:pt>
                <c:pt idx="3">
                  <c:v>Retirement benefits</c:v>
                </c:pt>
                <c:pt idx="4">
                  <c:v>Salary</c:v>
                </c:pt>
                <c:pt idx="5">
                  <c:v>Extended leave policies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0.42699999999999999</c:v>
                </c:pt>
                <c:pt idx="1">
                  <c:v>0.754</c:v>
                </c:pt>
                <c:pt idx="2">
                  <c:v>0.63500000000000001</c:v>
                </c:pt>
                <c:pt idx="3">
                  <c:v>0.64900000000000002</c:v>
                </c:pt>
                <c:pt idx="4">
                  <c:v>0.39600000000000002</c:v>
                </c:pt>
                <c:pt idx="5">
                  <c:v>0.53100000000000003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B7-4406-94E5-4ABFE41D6E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Relative equity of salary &amp; job benefits</c:v>
                </c:pt>
                <c:pt idx="1">
                  <c:v>Quality of health benefits</c:v>
                </c:pt>
                <c:pt idx="2">
                  <c:v>Cost of health benefits</c:v>
                </c:pt>
                <c:pt idx="3">
                  <c:v>Retirement benefits</c:v>
                </c:pt>
                <c:pt idx="4">
                  <c:v>Salary</c:v>
                </c:pt>
                <c:pt idx="5">
                  <c:v>Extended leave policies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0.45200000000000001</c:v>
                </c:pt>
                <c:pt idx="1">
                  <c:v>0.79700000000000004</c:v>
                </c:pt>
                <c:pt idx="2">
                  <c:v>0.60599999999999998</c:v>
                </c:pt>
                <c:pt idx="3">
                  <c:v>0.72599999999999998</c:v>
                </c:pt>
                <c:pt idx="4">
                  <c:v>0.42</c:v>
                </c:pt>
                <c:pt idx="5">
                  <c:v>0.63900000000000001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B7-4406-94E5-4ABFE41D6E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878272"/>
        <c:axId val="41879808"/>
      </c:barChart>
      <c:catAx>
        <c:axId val="418782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79808"/>
        <c:crosses val="autoZero"/>
        <c:auto val="1"/>
        <c:lblAlgn val="ctr"/>
        <c:lblOffset val="100"/>
        <c:noMultiLvlLbl val="0"/>
      </c:catAx>
      <c:valAx>
        <c:axId val="4187980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7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Discrimination (e.g., prejudice, racism, sexism, homophobia, transphobia)</c:v>
                </c:pt>
                <c:pt idx="1">
                  <c:v>Review/promotion process</c:v>
                </c:pt>
                <c:pt idx="2">
                  <c:v>Institutional procedures and “red tape”</c:v>
                </c:pt>
                <c:pt idx="3">
                  <c:v>Increasing work responsibilities</c:v>
                </c:pt>
                <c:pt idx="4">
                  <c:v>Budget cuts in your department/unit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0.248</c:v>
                </c:pt>
                <c:pt idx="1">
                  <c:v>0.60599999999999998</c:v>
                </c:pt>
                <c:pt idx="2">
                  <c:v>0.67400000000000004</c:v>
                </c:pt>
                <c:pt idx="3">
                  <c:v>0.72799999999999998</c:v>
                </c:pt>
                <c:pt idx="4">
                  <c:v>0.56499999999999995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9B-40B9-8F9C-2E9BDC42DC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Discrimination (e.g., prejudice, racism, sexism, homophobia, transphobia)</c:v>
                </c:pt>
                <c:pt idx="1">
                  <c:v>Review/promotion process</c:v>
                </c:pt>
                <c:pt idx="2">
                  <c:v>Institutional procedures and “red tape”</c:v>
                </c:pt>
                <c:pt idx="3">
                  <c:v>Increasing work responsibilities</c:v>
                </c:pt>
                <c:pt idx="4">
                  <c:v>Budget cuts in your department/unit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0.193</c:v>
                </c:pt>
                <c:pt idx="1">
                  <c:v>0.47399999999999998</c:v>
                </c:pt>
                <c:pt idx="2">
                  <c:v>0.59199999999999997</c:v>
                </c:pt>
                <c:pt idx="3">
                  <c:v>0.67200000000000004</c:v>
                </c:pt>
                <c:pt idx="4">
                  <c:v>0.35899999999999999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9B-40B9-8F9C-2E9BDC42DC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942400"/>
        <c:axId val="41939712"/>
      </c:barChart>
      <c:catAx>
        <c:axId val="419424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9712"/>
        <c:crosses val="autoZero"/>
        <c:auto val="1"/>
        <c:lblAlgn val="ctr"/>
        <c:lblOffset val="100"/>
        <c:noMultiLvlLbl val="0"/>
      </c:catAx>
      <c:valAx>
        <c:axId val="4193971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Child care</c:v>
                </c:pt>
                <c:pt idx="1">
                  <c:v>My physical health</c:v>
                </c:pt>
                <c:pt idx="2">
                  <c:v>My mental heath and/or wellbeing</c:v>
                </c:pt>
                <c:pt idx="3">
                  <c:v>Lack of personal time</c:v>
                </c:pt>
                <c:pt idx="4">
                  <c:v>Self-imposed high expectations</c:v>
                </c:pt>
                <c:pt idx="5">
                  <c:v>Job security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0.54</c:v>
                </c:pt>
                <c:pt idx="1">
                  <c:v>0.64300000000000002</c:v>
                </c:pt>
                <c:pt idx="2">
                  <c:v>0.63500000000000001</c:v>
                </c:pt>
                <c:pt idx="3">
                  <c:v>0.54200000000000004</c:v>
                </c:pt>
                <c:pt idx="4">
                  <c:v>0.745</c:v>
                </c:pt>
                <c:pt idx="5" formatCode="0.00%">
                  <c:v>0.41399999999999998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7-445A-8139-BDDD91D061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Child care</c:v>
                </c:pt>
                <c:pt idx="1">
                  <c:v>My physical health</c:v>
                </c:pt>
                <c:pt idx="2">
                  <c:v>My mental heath and/or wellbeing</c:v>
                </c:pt>
                <c:pt idx="3">
                  <c:v>Lack of personal time</c:v>
                </c:pt>
                <c:pt idx="4">
                  <c:v>Self-imposed high expectations</c:v>
                </c:pt>
                <c:pt idx="5">
                  <c:v>Job security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0.49299999999999999</c:v>
                </c:pt>
                <c:pt idx="1">
                  <c:v>0.61299999999999999</c:v>
                </c:pt>
                <c:pt idx="2">
                  <c:v>0.56999999999999995</c:v>
                </c:pt>
                <c:pt idx="3">
                  <c:v>0.49399999999999999</c:v>
                </c:pt>
                <c:pt idx="4">
                  <c:v>0.72399999999999998</c:v>
                </c:pt>
                <c:pt idx="5">
                  <c:v>0.307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D7-445A-8139-BDDD91D061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709952"/>
        <c:axId val="41711488"/>
      </c:barChart>
      <c:catAx>
        <c:axId val="417099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11488"/>
        <c:crosses val="autoZero"/>
        <c:auto val="1"/>
        <c:lblAlgn val="ctr"/>
        <c:lblOffset val="100"/>
        <c:noMultiLvlLbl val="0"/>
      </c:catAx>
      <c:valAx>
        <c:axId val="4171148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Staff</a:t>
            </a:r>
            <a:r>
              <a:rPr lang="en-US" sz="2000" baseline="0" dirty="0"/>
              <a:t> Satisfaction with the Atmosphere for: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Sexual orientation differences</c:v>
                </c:pt>
                <c:pt idx="1">
                  <c:v>Political differences</c:v>
                </c:pt>
                <c:pt idx="2">
                  <c:v>Religious differences</c:v>
                </c:pt>
                <c:pt idx="3">
                  <c:v>Gender differences</c:v>
                </c:pt>
                <c:pt idx="4">
                  <c:v>Individuals with disabilities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0.55700000000000005</c:v>
                </c:pt>
                <c:pt idx="1">
                  <c:v>0.39600000000000002</c:v>
                </c:pt>
                <c:pt idx="2">
                  <c:v>0.46300000000000002</c:v>
                </c:pt>
                <c:pt idx="3">
                  <c:v>0.51800000000000002</c:v>
                </c:pt>
                <c:pt idx="4">
                  <c:v>0.49099999999999999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2A-48FB-ABE5-32A8CC20A4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Sexual orientation differences</c:v>
                </c:pt>
                <c:pt idx="1">
                  <c:v>Political differences</c:v>
                </c:pt>
                <c:pt idx="2">
                  <c:v>Religious differences</c:v>
                </c:pt>
                <c:pt idx="3">
                  <c:v>Gender differences</c:v>
                </c:pt>
                <c:pt idx="4">
                  <c:v>Individuals with disabilities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0.54100000000000004</c:v>
                </c:pt>
                <c:pt idx="1">
                  <c:v>0.45600000000000002</c:v>
                </c:pt>
                <c:pt idx="2">
                  <c:v>0.57099999999999995</c:v>
                </c:pt>
                <c:pt idx="3">
                  <c:v>0.52700000000000002</c:v>
                </c:pt>
                <c:pt idx="4">
                  <c:v>0.56100000000000005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2A-48FB-ABE5-32A8CC20A4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665280"/>
        <c:axId val="41666816"/>
      </c:barChart>
      <c:catAx>
        <c:axId val="416652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6816"/>
        <c:crosses val="autoZero"/>
        <c:auto val="1"/>
        <c:lblAlgn val="ctr"/>
        <c:lblOffset val="100"/>
        <c:noMultiLvlLbl val="0"/>
      </c:catAx>
      <c:valAx>
        <c:axId val="4166681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Satisfaction with Campus Racial/Ethnic Diversity</a:t>
            </a:r>
          </a:p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/>
              <a:t>(% Indicating “Satisfied” or “Very Satisfied”)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Racial and ethnic diversity of the faculty</c:v>
                </c:pt>
                <c:pt idx="1">
                  <c:v>Racial and ethnic diversity of the staff</c:v>
                </c:pt>
                <c:pt idx="2">
                  <c:v>Racial and ethnic diversity of the student body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0.41799999999999998</c:v>
                </c:pt>
                <c:pt idx="1">
                  <c:v>0.51900000000000002</c:v>
                </c:pt>
                <c:pt idx="2">
                  <c:v>0.67800000000000005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05-4037-9526-2BF3B09C46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Racial and ethnic diversity of the faculty</c:v>
                </c:pt>
                <c:pt idx="1">
                  <c:v>Racial and ethnic diversity of the staff</c:v>
                </c:pt>
                <c:pt idx="2">
                  <c:v>Racial and ethnic diversity of the student body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0.38400000000000001</c:v>
                </c:pt>
                <c:pt idx="1">
                  <c:v>0.45500000000000002</c:v>
                </c:pt>
                <c:pt idx="2">
                  <c:v>0.48399999999999999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05-4037-9526-2BF3B09C46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953536"/>
        <c:axId val="41955328"/>
      </c:barChart>
      <c:catAx>
        <c:axId val="419535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5328"/>
        <c:crosses val="autoZero"/>
        <c:auto val="1"/>
        <c:lblAlgn val="ctr"/>
        <c:lblOffset val="100"/>
        <c:noMultiLvlLbl val="0"/>
      </c:catAx>
      <c:valAx>
        <c:axId val="4195532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0820338634141"/>
          <c:y val="4.2238845144356899E-2"/>
          <c:w val="0.56791247598866201"/>
          <c:h val="0.61420376998329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hiring women &amp; minorities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0.48799999999999999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6-4529-9FB7-47D0665F9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hiring women &amp; minorities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0.53600000000000003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D6-4529-9FB7-47D0665F9E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986304"/>
        <c:axId val="42532864"/>
      </c:barChart>
      <c:catAx>
        <c:axId val="4198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32864"/>
        <c:crosses val="autoZero"/>
        <c:auto val="1"/>
        <c:lblAlgn val="ctr"/>
        <c:lblOffset val="100"/>
        <c:noMultiLvlLbl val="0"/>
      </c:catAx>
      <c:valAx>
        <c:axId val="42532864"/>
        <c:scaling>
          <c:orientation val="minMax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8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57791716959701"/>
          <c:y val="0.85049180327868901"/>
          <c:w val="0.67087367395863495"/>
          <c:h val="0.11672131147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1F2A4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2000" b="0" dirty="0">
                <a:latin typeface="Franklin Gothic Medium" panose="020B0603020102020204" pitchFamily="34" charset="0"/>
              </a:rPr>
              <a:t>Years</a:t>
            </a:r>
            <a:r>
              <a:rPr lang="en-US" sz="2000" b="0" baseline="0" dirty="0">
                <a:latin typeface="Franklin Gothic Medium" panose="020B0603020102020204" pitchFamily="34" charset="0"/>
              </a:rPr>
              <a:t> Employed:</a:t>
            </a:r>
            <a:endParaRPr lang="en-US" sz="2000" b="0" dirty="0">
              <a:latin typeface="Franklin Gothic Medium" panose="020B0603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this institution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F2A4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Less than 1 year</c:v>
                </c:pt>
                <c:pt idx="1">
                  <c:v>1-4 years</c:v>
                </c:pt>
                <c:pt idx="2">
                  <c:v>5-10 years</c:v>
                </c:pt>
                <c:pt idx="3">
                  <c:v>11-15 years</c:v>
                </c:pt>
                <c:pt idx="4">
                  <c:v>16-20 years</c:v>
                </c:pt>
                <c:pt idx="5">
                  <c:v>More than 20 years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0.10100000000000001</c:v>
                </c:pt>
                <c:pt idx="1">
                  <c:v>0.39700000000000002</c:v>
                </c:pt>
                <c:pt idx="2">
                  <c:v>0.28799999999999998</c:v>
                </c:pt>
                <c:pt idx="3">
                  <c:v>0.191</c:v>
                </c:pt>
                <c:pt idx="4">
                  <c:v>1.7000000000000001E-2</c:v>
                </c:pt>
                <c:pt idx="5">
                  <c:v>6.0000000000000001E-3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2A-4927-BAF4-04C239675C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your current position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F2A4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Less than 1 year</c:v>
                </c:pt>
                <c:pt idx="1">
                  <c:v>1-4 years</c:v>
                </c:pt>
                <c:pt idx="2">
                  <c:v>5-10 years</c:v>
                </c:pt>
                <c:pt idx="3">
                  <c:v>11-15 years</c:v>
                </c:pt>
                <c:pt idx="4">
                  <c:v>16-20 years</c:v>
                </c:pt>
                <c:pt idx="5">
                  <c:v>More than 20 years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0.17</c:v>
                </c:pt>
                <c:pt idx="1">
                  <c:v>0.49399999999999999</c:v>
                </c:pt>
                <c:pt idx="2">
                  <c:v>0.215</c:v>
                </c:pt>
                <c:pt idx="3">
                  <c:v>9.8000000000000004E-2</c:v>
                </c:pt>
                <c:pt idx="4">
                  <c:v>0.01</c:v>
                </c:pt>
                <c:pt idx="5">
                  <c:v>1.2E-2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2A-4927-BAF4-04C239675C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-27"/>
        <c:axId val="37098240"/>
        <c:axId val="37099776"/>
      </c:barChart>
      <c:catAx>
        <c:axId val="370982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1F2A4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2A4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99776"/>
        <c:crosses val="autoZero"/>
        <c:auto val="1"/>
        <c:lblAlgn val="ctr"/>
        <c:lblOffset val="100"/>
        <c:noMultiLvlLbl val="0"/>
      </c:catAx>
      <c:valAx>
        <c:axId val="3709977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2A4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9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1F2A44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rgbClr val="1F2A44"/>
          </a:solidFill>
          <a:latin typeface="+mn-lt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90410568072197"/>
          <c:y val="4.2238690751891302E-2"/>
          <c:w val="0.56482872944543305"/>
          <c:h val="0.59602195180147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Effective hiring practices &amp; policies that increase staff diversity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0.38300000000000001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67-4407-AC6F-3509DA9405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Effective hiring practices &amp; policies that increase staff diversity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0.46200000000000002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67-4407-AC6F-3509DA9405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588032"/>
        <c:axId val="42589568"/>
      </c:barChart>
      <c:catAx>
        <c:axId val="4258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89568"/>
        <c:crosses val="autoZero"/>
        <c:auto val="1"/>
        <c:lblAlgn val="ctr"/>
        <c:lblOffset val="100"/>
        <c:noMultiLvlLbl val="0"/>
      </c:catAx>
      <c:valAx>
        <c:axId val="42589568"/>
        <c:scaling>
          <c:orientation val="minMax"/>
          <c:min val="0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8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58287568834903"/>
          <c:y val="0.86903225806451601"/>
          <c:w val="0.67087367395863495"/>
          <c:h val="0.11483870967741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This institution</a:t>
            </a:r>
            <a:r>
              <a:rPr lang="en-US" sz="2000" baseline="0" dirty="0"/>
              <a:t>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749854184893597E-2"/>
          <c:y val="0.113490155601359"/>
          <c:w val="0.91727483717313096"/>
          <c:h val="0.52581503080732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Encourages staff to have a public voice &amp; share their ideas openly</c:v>
                </c:pt>
                <c:pt idx="1">
                  <c:v>Has campus administrators who regularly speak about the value of diversity</c:v>
                </c:pt>
                <c:pt idx="2">
                  <c:v>Promotes the appreciation of cultural differences</c:v>
                </c:pt>
                <c:pt idx="3">
                  <c:v>Provides the campus community w/ opportunities to share feelings about issues of concern  </c:v>
                </c:pt>
                <c:pt idx="4">
                  <c:v>Rewards staff for their participation in diversity efforts </c:v>
                </c:pt>
                <c:pt idx="5">
                  <c:v>Has a lot of racial tension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0.54900000000000004</c:v>
                </c:pt>
                <c:pt idx="1">
                  <c:v>0.78600000000000003</c:v>
                </c:pt>
                <c:pt idx="2">
                  <c:v>0.78600000000000003</c:v>
                </c:pt>
                <c:pt idx="3">
                  <c:v>0.64800000000000002</c:v>
                </c:pt>
                <c:pt idx="4">
                  <c:v>0.28100000000000003</c:v>
                </c:pt>
                <c:pt idx="5">
                  <c:v>0.20200000000000001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5D-477D-868E-C31582AC42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Encourages staff to have a public voice &amp; share their ideas openly</c:v>
                </c:pt>
                <c:pt idx="1">
                  <c:v>Has campus administrators who regularly speak about the value of diversity</c:v>
                </c:pt>
                <c:pt idx="2">
                  <c:v>Promotes the appreciation of cultural differences</c:v>
                </c:pt>
                <c:pt idx="3">
                  <c:v>Provides the campus community w/ opportunities to share feelings about issues of concern  </c:v>
                </c:pt>
                <c:pt idx="4">
                  <c:v>Rewards staff for their participation in diversity efforts </c:v>
                </c:pt>
                <c:pt idx="5">
                  <c:v>Has a lot of racial tension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0.65300000000000002</c:v>
                </c:pt>
                <c:pt idx="1">
                  <c:v>0.75900000000000001</c:v>
                </c:pt>
                <c:pt idx="2">
                  <c:v>0.81899999999999995</c:v>
                </c:pt>
                <c:pt idx="3">
                  <c:v>0.73399999999999999</c:v>
                </c:pt>
                <c:pt idx="4">
                  <c:v>0.307</c:v>
                </c:pt>
                <c:pt idx="5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5D-477D-868E-C31582AC42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649856"/>
        <c:axId val="42010880"/>
      </c:barChart>
      <c:catAx>
        <c:axId val="426498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10880"/>
        <c:crosses val="autoZero"/>
        <c:auto val="1"/>
        <c:lblAlgn val="ctr"/>
        <c:lblOffset val="100"/>
        <c:noMultiLvlLbl val="0"/>
      </c:catAx>
      <c:valAx>
        <c:axId val="4201088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4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36232623699802"/>
          <c:y val="0.94267969844182797"/>
          <c:w val="0.33527534752600402"/>
          <c:h val="5.7320301558171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Create and sustain partnerships with surrounding communities</c:v>
                </c:pt>
                <c:pt idx="1">
                  <c:v>Enhance diversity on campus</c:v>
                </c:pt>
                <c:pt idx="2">
                  <c:v>Investment in the professional development of staff</c:v>
                </c:pt>
                <c:pt idx="3">
                  <c:v>Consider staff views in institutional decision-making</c:v>
                </c:pt>
                <c:pt idx="4">
                  <c:v>Build or modernize campus facilities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0.51500000000000001</c:v>
                </c:pt>
                <c:pt idx="1">
                  <c:v>0.53700000000000003</c:v>
                </c:pt>
                <c:pt idx="2">
                  <c:v>0.218</c:v>
                </c:pt>
                <c:pt idx="3">
                  <c:v>0.183</c:v>
                </c:pt>
                <c:pt idx="4">
                  <c:v>0.80900000000000005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9A-421C-9EEA-106E77B389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Create and sustain partnerships with surrounding communities</c:v>
                </c:pt>
                <c:pt idx="1">
                  <c:v>Enhance diversity on campus</c:v>
                </c:pt>
                <c:pt idx="2">
                  <c:v>Investment in the professional development of staff</c:v>
                </c:pt>
                <c:pt idx="3">
                  <c:v>Consider staff views in institutional decision-making</c:v>
                </c:pt>
                <c:pt idx="4">
                  <c:v>Build or modernize campus facilities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0.53500000000000003</c:v>
                </c:pt>
                <c:pt idx="1">
                  <c:v>0.56200000000000006</c:v>
                </c:pt>
                <c:pt idx="2">
                  <c:v>0.28899999999999998</c:v>
                </c:pt>
                <c:pt idx="3">
                  <c:v>0.23400000000000001</c:v>
                </c:pt>
                <c:pt idx="4">
                  <c:v>0.83499999999999996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9A-421C-9EEA-106E77B389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081664"/>
        <c:axId val="42091648"/>
      </c:barChart>
      <c:catAx>
        <c:axId val="420816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91648"/>
        <c:crosses val="autoZero"/>
        <c:auto val="1"/>
        <c:lblAlgn val="ctr"/>
        <c:lblOffset val="100"/>
        <c:noMultiLvlLbl val="0"/>
      </c:catAx>
      <c:valAx>
        <c:axId val="4209164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8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%</a:t>
            </a:r>
            <a:r>
              <a:rPr lang="en-US" sz="2000" baseline="0" dirty="0"/>
              <a:t> </a:t>
            </a:r>
            <a:r>
              <a:rPr lang="en-US" sz="2000" dirty="0"/>
              <a:t>Indicating</a:t>
            </a:r>
            <a:r>
              <a:rPr lang="en-US" sz="2000" baseline="0" dirty="0"/>
              <a:t> </a:t>
            </a:r>
            <a:r>
              <a:rPr lang="en-US" sz="2000" dirty="0"/>
              <a:t>Experience</a:t>
            </a:r>
            <a:r>
              <a:rPr lang="en-US" sz="2000" baseline="0" dirty="0"/>
              <a:t> with D</a:t>
            </a:r>
            <a:r>
              <a:rPr lang="en-US" sz="2000" dirty="0"/>
              <a:t>iscrimination</a:t>
            </a:r>
            <a:r>
              <a:rPr lang="en-US" sz="2000" baseline="0" dirty="0"/>
              <a:t> </a:t>
            </a:r>
          </a:p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or Exclusion at this Institution Because of Their: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Age</c:v>
                </c:pt>
                <c:pt idx="1">
                  <c:v>Gender/ 
Gender Identity</c:v>
                </c:pt>
                <c:pt idx="2">
                  <c:v>Job classification (e.g., title, position)</c:v>
                </c:pt>
                <c:pt idx="3">
                  <c:v>Level of education</c:v>
                </c:pt>
                <c:pt idx="4">
                  <c:v>Race/ethnicity</c:v>
                </c:pt>
                <c:pt idx="5">
                  <c:v>Parent/guardian status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0.23699999999999999</c:v>
                </c:pt>
                <c:pt idx="1">
                  <c:v>0.20699999999999999</c:v>
                </c:pt>
                <c:pt idx="2">
                  <c:v>0.505</c:v>
                </c:pt>
                <c:pt idx="3">
                  <c:v>0.27900000000000003</c:v>
                </c:pt>
                <c:pt idx="4">
                  <c:v>0.20599999999999999</c:v>
                </c:pt>
                <c:pt idx="5">
                  <c:v>0.10199999999999999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FF-4051-B0AF-3760015861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Age</c:v>
                </c:pt>
                <c:pt idx="1">
                  <c:v>Gender/ 
Gender Identity</c:v>
                </c:pt>
                <c:pt idx="2">
                  <c:v>Job classification (e.g., title, position)</c:v>
                </c:pt>
                <c:pt idx="3">
                  <c:v>Level of education</c:v>
                </c:pt>
                <c:pt idx="4">
                  <c:v>Race/ethnicity</c:v>
                </c:pt>
                <c:pt idx="5">
                  <c:v>Parent/guardian status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0.20799999999999999</c:v>
                </c:pt>
                <c:pt idx="1">
                  <c:v>0.17199999999999999</c:v>
                </c:pt>
                <c:pt idx="2">
                  <c:v>0.42399999999999999</c:v>
                </c:pt>
                <c:pt idx="3">
                  <c:v>0.23499999999999999</c:v>
                </c:pt>
                <c:pt idx="4">
                  <c:v>0.11700000000000001</c:v>
                </c:pt>
                <c:pt idx="5">
                  <c:v>8.8999999999999996E-2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FF-4051-B0AF-3760015861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141568"/>
        <c:axId val="42143104"/>
      </c:barChart>
      <c:catAx>
        <c:axId val="421415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3104"/>
        <c:crosses val="autoZero"/>
        <c:auto val="1"/>
        <c:lblAlgn val="ctr"/>
        <c:lblOffset val="100"/>
        <c:noMultiLvlLbl val="0"/>
      </c:catAx>
      <c:valAx>
        <c:axId val="4214310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Please indicate how</a:t>
            </a:r>
            <a:r>
              <a:rPr lang="en-US" sz="2000" baseline="0" dirty="0"/>
              <a:t> often at this institution you have: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435039370078698E-2"/>
          <c:y val="0.11437174519851701"/>
          <c:w val="0.92322116575050694"/>
          <c:h val="0.67636337124526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Assisted a student with a problem about discrimination</c:v>
                </c:pt>
                <c:pt idx="1">
                  <c:v>Witnessed discrimination</c:v>
                </c:pt>
                <c:pt idx="2">
                  <c:v>Been sexually harassed</c:v>
                </c:pt>
                <c:pt idx="3">
                  <c:v>Reported an incident of discrimination to a campus authority</c:v>
                </c:pt>
                <c:pt idx="4">
                  <c:v>Reported an incident of sexual harassment to a campus authority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0.32100000000000001</c:v>
                </c:pt>
                <c:pt idx="1">
                  <c:v>0.45300000000000001</c:v>
                </c:pt>
                <c:pt idx="2">
                  <c:v>0.122</c:v>
                </c:pt>
                <c:pt idx="3">
                  <c:v>0.182</c:v>
                </c:pt>
                <c:pt idx="4">
                  <c:v>0.13300000000000001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8-42E6-9B35-417DA226FA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Assisted a student with a problem about discrimination</c:v>
                </c:pt>
                <c:pt idx="1">
                  <c:v>Witnessed discrimination</c:v>
                </c:pt>
                <c:pt idx="2">
                  <c:v>Been sexually harassed</c:v>
                </c:pt>
                <c:pt idx="3">
                  <c:v>Reported an incident of discrimination to a campus authority</c:v>
                </c:pt>
                <c:pt idx="4">
                  <c:v>Reported an incident of sexual harassment to a campus authority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0.35399999999999998</c:v>
                </c:pt>
                <c:pt idx="1">
                  <c:v>0.48</c:v>
                </c:pt>
                <c:pt idx="2">
                  <c:v>0.13900000000000001</c:v>
                </c:pt>
                <c:pt idx="3">
                  <c:v>0.16700000000000001</c:v>
                </c:pt>
                <c:pt idx="4">
                  <c:v>0.126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F8-42E6-9B35-417DA226FA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234624"/>
        <c:axId val="42236160"/>
      </c:barChart>
      <c:catAx>
        <c:axId val="422346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36160"/>
        <c:crosses val="autoZero"/>
        <c:auto val="1"/>
        <c:lblAlgn val="ctr"/>
        <c:lblOffset val="100"/>
        <c:noMultiLvlLbl val="0"/>
      </c:catAx>
      <c:valAx>
        <c:axId val="4223616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3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Campus emergencies</c:v>
                </c:pt>
                <c:pt idx="1">
                  <c:v>Sexual assault</c:v>
                </c:pt>
                <c:pt idx="2">
                  <c:v>Discrimination/bias</c:v>
                </c:pt>
                <c:pt idx="3">
                  <c:v>My personal safety on campus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0.57599999999999996</c:v>
                </c:pt>
                <c:pt idx="1">
                  <c:v>0.26800000000000002</c:v>
                </c:pt>
                <c:pt idx="2">
                  <c:v>0.25800000000000001</c:v>
                </c:pt>
                <c:pt idx="3">
                  <c:v>0.84399999999999997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0-4B15-A9A5-18FAF327EF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Instituitons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Campus emergencies</c:v>
                </c:pt>
                <c:pt idx="1">
                  <c:v>Sexual assault</c:v>
                </c:pt>
                <c:pt idx="2">
                  <c:v>Discrimination/bias</c:v>
                </c:pt>
                <c:pt idx="3">
                  <c:v>My personal safety on campus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0.74399999999999999</c:v>
                </c:pt>
                <c:pt idx="1">
                  <c:v>0.48699999999999999</c:v>
                </c:pt>
                <c:pt idx="2">
                  <c:v>0.38800000000000001</c:v>
                </c:pt>
                <c:pt idx="3">
                  <c:v>0.89300000000000002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0-4B15-A9A5-18FAF327EF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690816"/>
        <c:axId val="42708992"/>
      </c:barChart>
      <c:catAx>
        <c:axId val="426908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08992"/>
        <c:crosses val="autoZero"/>
        <c:auto val="1"/>
        <c:lblAlgn val="ctr"/>
        <c:lblOffset val="100"/>
        <c:noMultiLvlLbl val="0"/>
      </c:catAx>
      <c:valAx>
        <c:axId val="4270899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9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My Supervisor:</a:t>
            </a:r>
            <a:r>
              <a:rPr lang="en-U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749854184893597E-2"/>
          <c:y val="7.8414124015748002E-2"/>
          <c:w val="0.91727483717313096"/>
          <c:h val="0.641089443897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Supports my professional development</c:v>
                </c:pt>
                <c:pt idx="1">
                  <c:v>Sets unrealisitc expecations for my job</c:v>
                </c:pt>
                <c:pt idx="2">
                  <c:v>Demonstrates a commitment to diversity and inclusion</c:v>
                </c:pt>
                <c:pt idx="3">
                  <c:v>Provides me with feedback that assists me in performing my job responsibilties</c:v>
                </c:pt>
                <c:pt idx="4">
                  <c:v>Advocates for me</c:v>
                </c:pt>
                <c:pt idx="5">
                  <c:v>Lacks the skills or knowledge to support me in my job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0.81599999999999995</c:v>
                </c:pt>
                <c:pt idx="1">
                  <c:v>0.27600000000000002</c:v>
                </c:pt>
                <c:pt idx="2">
                  <c:v>0.85199999999999998</c:v>
                </c:pt>
                <c:pt idx="3">
                  <c:v>0.69</c:v>
                </c:pt>
                <c:pt idx="4">
                  <c:v>0.71399999999999997</c:v>
                </c:pt>
                <c:pt idx="5">
                  <c:v>0.27100000000000002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C-43B8-B756-3014F446DC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Instituitons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Supports my professional development</c:v>
                </c:pt>
                <c:pt idx="1">
                  <c:v>Sets unrealisitc expecations for my job</c:v>
                </c:pt>
                <c:pt idx="2">
                  <c:v>Demonstrates a commitment to diversity and inclusion</c:v>
                </c:pt>
                <c:pt idx="3">
                  <c:v>Provides me with feedback that assists me in performing my job responsibilties</c:v>
                </c:pt>
                <c:pt idx="4">
                  <c:v>Advocates for me</c:v>
                </c:pt>
                <c:pt idx="5">
                  <c:v>Lacks the skills or knowledge to support me in my job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0.872</c:v>
                </c:pt>
                <c:pt idx="1">
                  <c:v>0.21</c:v>
                </c:pt>
                <c:pt idx="2">
                  <c:v>0.88100000000000001</c:v>
                </c:pt>
                <c:pt idx="3">
                  <c:v>0.79100000000000004</c:v>
                </c:pt>
                <c:pt idx="4">
                  <c:v>0.79100000000000004</c:v>
                </c:pt>
                <c:pt idx="5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FC-43B8-B756-3014F446DC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2818944"/>
        <c:axId val="42824832"/>
      </c:barChart>
      <c:catAx>
        <c:axId val="428189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24832"/>
        <c:crosses val="autoZero"/>
        <c:auto val="1"/>
        <c:lblAlgn val="ctr"/>
        <c:lblOffset val="100"/>
        <c:noMultiLvlLbl val="0"/>
      </c:catAx>
      <c:valAx>
        <c:axId val="4282483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1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36232623699802"/>
          <c:y val="0.93663980479002595"/>
          <c:w val="0.33527534752600402"/>
          <c:h val="5.5547695209973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Have you participated in any of the following</a:t>
            </a:r>
            <a:r>
              <a:rPr lang="en-US" sz="1800" baseline="0" dirty="0"/>
              <a:t> opportunities provided by this institution:</a:t>
            </a:r>
            <a:endParaRPr lang="en-US" sz="1800" dirty="0"/>
          </a:p>
        </c:rich>
      </c:tx>
      <c:layout>
        <c:manualLayout>
          <c:xMode val="edge"/>
          <c:yMode val="edge"/>
          <c:x val="0.14088050314465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435039370078698E-2"/>
          <c:y val="0.11437174519851701"/>
          <c:w val="0.92322116575050694"/>
          <c:h val="0.7229319129226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Diversity-related trainings or workshops</c:v>
                </c:pt>
                <c:pt idx="1">
                  <c:v>Optional technical skill development</c:v>
                </c:pt>
                <c:pt idx="2">
                  <c:v>Leadership development</c:v>
                </c:pt>
                <c:pt idx="3">
                  <c:v>Enhancement of interpersonal skills</c:v>
                </c:pt>
                <c:pt idx="4">
                  <c:v>Job benefits training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0.46200000000000002</c:v>
                </c:pt>
                <c:pt idx="1">
                  <c:v>0.29199999999999998</c:v>
                </c:pt>
                <c:pt idx="2">
                  <c:v>0.38600000000000001</c:v>
                </c:pt>
                <c:pt idx="3">
                  <c:v>0.35599999999999998</c:v>
                </c:pt>
                <c:pt idx="4">
                  <c:v>0.26500000000000001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AA-4D78-B0DD-F519F54439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Diversity-related trainings or workshops</c:v>
                </c:pt>
                <c:pt idx="1">
                  <c:v>Optional technical skill development</c:v>
                </c:pt>
                <c:pt idx="2">
                  <c:v>Leadership development</c:v>
                </c:pt>
                <c:pt idx="3">
                  <c:v>Enhancement of interpersonal skills</c:v>
                </c:pt>
                <c:pt idx="4">
                  <c:v>Job benefits training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0.50700000000000001</c:v>
                </c:pt>
                <c:pt idx="1">
                  <c:v>0.40500000000000003</c:v>
                </c:pt>
                <c:pt idx="2">
                  <c:v>0.33900000000000002</c:v>
                </c:pt>
                <c:pt idx="3">
                  <c:v>0.32500000000000001</c:v>
                </c:pt>
                <c:pt idx="4">
                  <c:v>0.372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AA-4D78-B0DD-F519F54439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873984"/>
        <c:axId val="42875520"/>
      </c:barChart>
      <c:catAx>
        <c:axId val="428739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75520"/>
        <c:crosses val="autoZero"/>
        <c:auto val="1"/>
        <c:lblAlgn val="ctr"/>
        <c:lblOffset val="100"/>
        <c:noMultiLvlLbl val="0"/>
      </c:catAx>
      <c:valAx>
        <c:axId val="4287552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7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Have you participated in any of the following</a:t>
            </a:r>
            <a:r>
              <a:rPr lang="en-US" sz="1800" baseline="0" dirty="0"/>
              <a:t> opportunities provided by this institution:</a:t>
            </a:r>
            <a:endParaRPr lang="en-US" sz="1800" dirty="0"/>
          </a:p>
        </c:rich>
      </c:tx>
      <c:layout>
        <c:manualLayout>
          <c:xMode val="edge"/>
          <c:yMode val="edge"/>
          <c:x val="0.14088050314465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265512801465796E-2"/>
          <c:y val="0.11437176602924599"/>
          <c:w val="0.92322116575050694"/>
          <c:h val="0.7229319129226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Public safety/security training</c:v>
                </c:pt>
                <c:pt idx="1">
                  <c:v>Health and wellness programs</c:v>
                </c:pt>
                <c:pt idx="2">
                  <c:v>Mentorship</c:v>
                </c:pt>
                <c:pt idx="3">
                  <c:v>Networking events</c:v>
                </c:pt>
                <c:pt idx="4">
                  <c:v>Policy and procedure training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0.39800000000000002</c:v>
                </c:pt>
                <c:pt idx="1">
                  <c:v>0.40300000000000002</c:v>
                </c:pt>
                <c:pt idx="2">
                  <c:v>0.21199999999999999</c:v>
                </c:pt>
                <c:pt idx="3">
                  <c:v>0.48399999999999999</c:v>
                </c:pt>
                <c:pt idx="4">
                  <c:v>0.47599999999999998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4D-4563-8E6F-667BBD5D82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Public safety/security training</c:v>
                </c:pt>
                <c:pt idx="1">
                  <c:v>Health and wellness programs</c:v>
                </c:pt>
                <c:pt idx="2">
                  <c:v>Mentorship</c:v>
                </c:pt>
                <c:pt idx="3">
                  <c:v>Networking events</c:v>
                </c:pt>
                <c:pt idx="4">
                  <c:v>Policy and procedure training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0.47699999999999998</c:v>
                </c:pt>
                <c:pt idx="1">
                  <c:v>0.51</c:v>
                </c:pt>
                <c:pt idx="2">
                  <c:v>0.17399999999999999</c:v>
                </c:pt>
                <c:pt idx="3">
                  <c:v>0.41799999999999998</c:v>
                </c:pt>
                <c:pt idx="4">
                  <c:v>0.53700000000000003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84D-4563-8E6F-667BBD5D82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089344"/>
        <c:axId val="44090880"/>
      </c:barChart>
      <c:catAx>
        <c:axId val="440893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90880"/>
        <c:crosses val="autoZero"/>
        <c:auto val="1"/>
        <c:lblAlgn val="ctr"/>
        <c:lblOffset val="100"/>
        <c:noMultiLvlLbl val="0"/>
      </c:catAx>
      <c:valAx>
        <c:axId val="4409088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8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>
                <a:latin typeface="Franklin Gothic Medium" panose="020B0603020102020204" pitchFamily="34" charset="0"/>
              </a:defRPr>
            </a:pPr>
            <a:r>
              <a:rPr lang="en-US" sz="2000" b="0" i="0" dirty="0">
                <a:latin typeface="Franklin Gothic Medium" panose="020B0603020102020204" pitchFamily="34" charset="0"/>
              </a:rPr>
              <a:t>Campus Unit </a:t>
            </a:r>
            <a:br>
              <a:rPr lang="en-US" sz="2000" b="0" i="0" dirty="0">
                <a:latin typeface="Franklin Gothic Medium" panose="020B0603020102020204" pitchFamily="34" charset="0"/>
              </a:rPr>
            </a:br>
            <a:r>
              <a:rPr lang="en-US" sz="1800" b="0" i="0" dirty="0">
                <a:latin typeface="Franklin Gothic Medium" panose="020B0603020102020204" pitchFamily="34" charset="0"/>
              </a:rPr>
              <a:t>(Aggregated)</a:t>
            </a:r>
            <a:endParaRPr lang="en-US" sz="2000" b="0" i="0" dirty="0"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40533384845585901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530870557068302E-2"/>
          <c:y val="8.7462626954239397E-2"/>
          <c:w val="0.90389506218264803"/>
          <c:h val="0.648082531350247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Academic Affairs</c:v>
                </c:pt>
                <c:pt idx="1">
                  <c:v>Business/Administrative Services</c:v>
                </c:pt>
                <c:pt idx="2">
                  <c:v>External Affairs</c:v>
                </c:pt>
                <c:pt idx="3">
                  <c:v>Student Life/Services</c:v>
                </c:pt>
                <c:pt idx="4">
                  <c:v>Leadership and Diversity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0.312</c:v>
                </c:pt>
                <c:pt idx="1">
                  <c:v>0.32300000000000001</c:v>
                </c:pt>
                <c:pt idx="2">
                  <c:v>7.0000000000000007E-2</c:v>
                </c:pt>
                <c:pt idx="3">
                  <c:v>0.19800000000000001</c:v>
                </c:pt>
                <c:pt idx="4">
                  <c:v>0.03</c:v>
                </c:pt>
                <c:pt idx="5">
                  <c:v>6.6000000000000003E-2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2334976"/>
        <c:axId val="32354304"/>
      </c:barChart>
      <c:catAx>
        <c:axId val="3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235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354304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2334976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 b="0" i="0">
                <a:solidFill>
                  <a:schemeClr val="tx2"/>
                </a:solidFill>
                <a:latin typeface="Franklin Gothic Medium" panose="020B0603020102020204" pitchFamily="34" charset="0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Employment</a:t>
            </a:r>
          </a:p>
        </c:rich>
      </c:tx>
      <c:layout>
        <c:manualLayout>
          <c:xMode val="edge"/>
          <c:yMode val="edge"/>
          <c:x val="0.184331054012985"/>
          <c:y val="1.6949152542372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142619505000201E-2"/>
          <c:y val="0.173645450568679"/>
          <c:w val="0.78738281387750098"/>
          <c:h val="0.483484908136488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5"/>
            </a:solidFill>
          </c:spPr>
          <c:explosion val="1"/>
          <c:dPt>
            <c:idx val="0"/>
            <c:bubble3D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75-45F5-B32F-3A52D4BEDE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75-45F5-B32F-3A52D4BEDE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75-45F5-B32F-3A52D4BEDE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75-45F5-B32F-3A52D4BEDE1C}"/>
              </c:ext>
            </c:extLst>
          </c:dPt>
          <c:dLbls>
            <c:dLbl>
              <c:idx val="2"/>
              <c:layout>
                <c:manualLayout>
                  <c:x val="-1.432552838789888E-2"/>
                  <c:y val="2.2550825214644781E-2"/>
                </c:manualLayout>
              </c:layout>
              <c:numFmt formatCode="0.0%" sourceLinked="0"/>
              <c:spPr>
                <a:solidFill>
                  <a:srgbClr val="DE7C00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50" b="1"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932000276281254E-2"/>
                      <c:h val="3.54802259887005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75-45F5-B32F-3A52D4BEDE1C}"/>
                </c:ext>
              </c:extLst>
            </c:dLbl>
            <c:dLbl>
              <c:idx val="3"/>
              <c:layout>
                <c:manualLayout>
                  <c:x val="6.2257217847769032E-2"/>
                  <c:y val="8.6809911472930292E-3"/>
                </c:manualLayout>
              </c:layout>
              <c:numFmt formatCode="0.0%" sourceLinked="0"/>
              <c:spPr>
                <a:solidFill>
                  <a:srgbClr val="93328E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50" b="1"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75-45F5-B32F-3A52D4BEDE1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1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Full-time, permanent</c:v>
                </c:pt>
                <c:pt idx="1">
                  <c:v>Full-time, temporary/contract</c:v>
                </c:pt>
                <c:pt idx="2">
                  <c:v>Part-time, permanent</c:v>
                </c:pt>
                <c:pt idx="3">
                  <c:v>Part-time, temporary/contract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0.82599999999999996</c:v>
                </c:pt>
                <c:pt idx="1">
                  <c:v>0.13800000000000001</c:v>
                </c:pt>
                <c:pt idx="2">
                  <c:v>1.4999999999999999E-2</c:v>
                </c:pt>
                <c:pt idx="3">
                  <c:v>2.1000000000000001E-2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775-45F5-B32F-3A52D4BED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0201063682829099"/>
          <c:y val="0.71230170381244695"/>
          <c:w val="0.76220783257355995"/>
          <c:h val="0.27062591752302101"/>
        </c:manualLayout>
      </c:layout>
      <c:overlay val="0"/>
      <c:txPr>
        <a:bodyPr/>
        <a:lstStyle/>
        <a:p>
          <a:pPr>
            <a:defRPr sz="1200"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 b="0" i="0">
                <a:solidFill>
                  <a:schemeClr val="tx2"/>
                </a:solidFill>
                <a:latin typeface="Franklin Gothic Medium" panose="020B0603020102020204" pitchFamily="34" charset="0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Number</a:t>
            </a:r>
            <a:r>
              <a:rPr lang="en-US" sz="2000" b="0" i="0" baseline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 of Direct Reports</a:t>
            </a:r>
            <a:endParaRPr lang="en-US" sz="2000" b="0" i="0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184331054012985"/>
          <c:y val="1.6949152542372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142619505000201E-2"/>
          <c:y val="0.173645450568679"/>
          <c:w val="0.78738281387750098"/>
          <c:h val="0.483484908136488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75-45F5-B32F-3A52D4BEDE1C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775-45F5-B32F-3A52D4BEDE1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75-45F5-B32F-3A52D4BEDE1C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75-45F5-B32F-3A52D4BEDE1C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0D7-4796-B191-CA042E1BB5B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11 or more</c:v>
                </c:pt>
                <c:pt idx="1">
                  <c:v>6 to 10</c:v>
                </c:pt>
                <c:pt idx="2">
                  <c:v>3 to 5</c:v>
                </c:pt>
                <c:pt idx="3">
                  <c:v>1 to 2</c:v>
                </c:pt>
                <c:pt idx="4">
                  <c:v>I do not directly supeprvise employees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4.2999999999999997E-2</c:v>
                </c:pt>
                <c:pt idx="1">
                  <c:v>3.4000000000000002E-2</c:v>
                </c:pt>
                <c:pt idx="2">
                  <c:v>0.127</c:v>
                </c:pt>
                <c:pt idx="3">
                  <c:v>0.161</c:v>
                </c:pt>
                <c:pt idx="4">
                  <c:v>0.63500000000000001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775-45F5-B32F-3A52D4BED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0201063682829099"/>
          <c:y val="0.66083121043693105"/>
          <c:w val="0.76220783257355995"/>
          <c:h val="0.32209645669291298"/>
        </c:manualLayout>
      </c:layout>
      <c:overlay val="0"/>
      <c:txPr>
        <a:bodyPr/>
        <a:lstStyle/>
        <a:p>
          <a:pPr>
            <a:defRPr sz="1200"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>
                <a:latin typeface="Franklin Gothic Medium" panose="020B0603020102020204" pitchFamily="34" charset="0"/>
              </a:defRPr>
            </a:pPr>
            <a:r>
              <a:rPr lang="en-US" sz="2000" b="0" i="0" dirty="0">
                <a:latin typeface="Franklin Gothic Medium" panose="020B0603020102020204" pitchFamily="34" charset="0"/>
              </a:rPr>
              <a:t>Highest Level</a:t>
            </a:r>
            <a:r>
              <a:rPr lang="en-US" sz="2000" b="0" i="0" baseline="0" dirty="0">
                <a:latin typeface="Franklin Gothic Medium" panose="020B0603020102020204" pitchFamily="34" charset="0"/>
              </a:rPr>
              <a:t> of Education</a:t>
            </a:r>
            <a:endParaRPr lang="en-US" sz="2000" b="0" i="0" dirty="0"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29735259324978702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530870557068302E-2"/>
          <c:y val="8.7462626954239397E-2"/>
          <c:w val="0.90389506218264803"/>
          <c:h val="0.648082531350247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Junior high/middle school or less</c:v>
                </c:pt>
                <c:pt idx="1">
                  <c:v>High school graduate / GED</c:v>
                </c:pt>
                <c:pt idx="2">
                  <c:v>Some college</c:v>
                </c:pt>
                <c:pt idx="3">
                  <c:v>Technical certificate</c:v>
                </c:pt>
                <c:pt idx="4">
                  <c:v>Associate's degree</c:v>
                </c:pt>
                <c:pt idx="5">
                  <c:v>Bachelor's degree</c:v>
                </c:pt>
                <c:pt idx="6">
                  <c:v>Master's degree</c:v>
                </c:pt>
                <c:pt idx="7">
                  <c:v>Doctoral or professional degree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 formatCode="0.00%">
                  <c:v>2E-3</c:v>
                </c:pt>
                <c:pt idx="1">
                  <c:v>2.1000000000000001E-2</c:v>
                </c:pt>
                <c:pt idx="2">
                  <c:v>9.1999999999999998E-2</c:v>
                </c:pt>
                <c:pt idx="3">
                  <c:v>3.2000000000000001E-2</c:v>
                </c:pt>
                <c:pt idx="4">
                  <c:v>0.06</c:v>
                </c:pt>
                <c:pt idx="5">
                  <c:v>0.36</c:v>
                </c:pt>
                <c:pt idx="6">
                  <c:v>0.27800000000000002</c:v>
                </c:pt>
                <c:pt idx="7">
                  <c:v>0.154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8274176"/>
        <c:axId val="38277120"/>
      </c:barChart>
      <c:catAx>
        <c:axId val="382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8277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277120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8274176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Race/Ethnicity </a:t>
            </a:r>
          </a:p>
        </c:rich>
      </c:tx>
      <c:layout>
        <c:manualLayout>
          <c:xMode val="edge"/>
          <c:yMode val="edge"/>
          <c:x val="0.40813056000743297"/>
          <c:y val="3.1134695119631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8234501660701"/>
          <c:y val="8.7462626954239397E-2"/>
          <c:w val="0.85519487608296796"/>
          <c:h val="0.57803415877363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 w="3175">
              <a:solidFill>
                <a:schemeClr val="tx2"/>
              </a:solidFill>
            </a:ln>
          </c:spPr>
          <c:invertIfNegative val="0"/>
          <c:dLbls>
            <c:dLbl>
              <c:idx val="5"/>
              <c:layout>
                <c:manualLayout>
                  <c:x val="-7.3746312684366865E-3"/>
                  <c:y val="4.69483568075113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BCE-45B0-A577-5C7E9BEF8D74}"/>
                </c:ext>
              </c:extLst>
            </c:dLbl>
            <c:numFmt formatCode="0.0%" sourceLinked="0"/>
            <c:spPr>
              <a:noFill/>
              <a:ln w="2137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Native American/Alaska Native</c:v>
                </c:pt>
                <c:pt idx="1">
                  <c:v>Asian</c:v>
                </c:pt>
                <c:pt idx="2">
                  <c:v>Native Hawaiian/Pacific Islander</c:v>
                </c:pt>
                <c:pt idx="3">
                  <c:v>Black</c:v>
                </c:pt>
                <c:pt idx="4">
                  <c:v>Latino</c:v>
                </c:pt>
                <c:pt idx="5">
                  <c:v>White</c:v>
                </c:pt>
                <c:pt idx="6">
                  <c:v>Other</c:v>
                </c:pt>
                <c:pt idx="7">
                  <c:v>Multiracial</c:v>
                </c:pt>
                <c:pt idx="8">
                  <c:v>Unknown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</c:v>
                </c:pt>
                <c:pt idx="1">
                  <c:v>9.4E-2</c:v>
                </c:pt>
                <c:pt idx="2">
                  <c:v>0</c:v>
                </c:pt>
                <c:pt idx="3">
                  <c:v>4.7E-2</c:v>
                </c:pt>
                <c:pt idx="4">
                  <c:v>0.17499999999999999</c:v>
                </c:pt>
                <c:pt idx="5">
                  <c:v>0.497</c:v>
                </c:pt>
                <c:pt idx="6">
                  <c:v>5.2999999999999999E-2</c:v>
                </c:pt>
                <c:pt idx="7">
                  <c:v>0.122</c:v>
                </c:pt>
                <c:pt idx="8">
                  <c:v>1.0999999999999999E-2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BF-4AB3-8D00-4DD135AE00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layout>
                <c:manualLayout>
                  <c:x val="1.0324483775811209E-2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BCE-45B0-A577-5C7E9BEF8D74}"/>
                </c:ext>
              </c:extLst>
            </c:dLbl>
            <c:dLbl>
              <c:idx val="4"/>
              <c:layout>
                <c:manualLayout>
                  <c:x val="8.1314890948365973E-3"/>
                  <c:y val="-2.8504306679974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270-4604-A528-BD3A62CE674B}"/>
                </c:ext>
              </c:extLst>
            </c:dLbl>
            <c:dLbl>
              <c:idx val="6"/>
              <c:layout>
                <c:manualLayout>
                  <c:x val="2.9498525073746312E-3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BCE-45B0-A577-5C7E9BEF8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Native American/Alaska Native</c:v>
                </c:pt>
                <c:pt idx="1">
                  <c:v>Asian</c:v>
                </c:pt>
                <c:pt idx="2">
                  <c:v>Native Hawaiian/Pacific Islander</c:v>
                </c:pt>
                <c:pt idx="3">
                  <c:v>Black</c:v>
                </c:pt>
                <c:pt idx="4">
                  <c:v>Latino</c:v>
                </c:pt>
                <c:pt idx="5">
                  <c:v>White</c:v>
                </c:pt>
                <c:pt idx="6">
                  <c:v>Other</c:v>
                </c:pt>
                <c:pt idx="7">
                  <c:v>Multiracial</c:v>
                </c:pt>
                <c:pt idx="8">
                  <c:v>Unknown</c:v>
                </c:pt>
              </c:strCache>
            </c:strRef>
          </c:cat>
          <c:val>
            <c:numRef>
              <c:f>Sheet1!$C$2:$C$10</c:f>
              <c:numCache>
                <c:formatCode>0.0%</c:formatCode>
                <c:ptCount val="9"/>
                <c:pt idx="0">
                  <c:v>3.0000000000000001E-3</c:v>
                </c:pt>
                <c:pt idx="1">
                  <c:v>3.7999999999999999E-2</c:v>
                </c:pt>
                <c:pt idx="2">
                  <c:v>0</c:v>
                </c:pt>
                <c:pt idx="3">
                  <c:v>4.9000000000000002E-2</c:v>
                </c:pt>
                <c:pt idx="4">
                  <c:v>9.4E-2</c:v>
                </c:pt>
                <c:pt idx="5">
                  <c:v>0.67500000000000004</c:v>
                </c:pt>
                <c:pt idx="6">
                  <c:v>4.1000000000000002E-2</c:v>
                </c:pt>
                <c:pt idx="7">
                  <c:v>7.5999999999999998E-2</c:v>
                </c:pt>
                <c:pt idx="8">
                  <c:v>2.1999999999999999E-2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70-4604-A528-BD3A62CE67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8902784"/>
        <c:axId val="38908672"/>
      </c:barChart>
      <c:catAx>
        <c:axId val="3890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8908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908672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8902784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0.231304206443221"/>
          <c:y val="0.94605837122472303"/>
          <c:w val="0.54329129212830696"/>
          <c:h val="5.159420289855069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Gender Identity</a:t>
            </a:r>
          </a:p>
        </c:rich>
      </c:tx>
      <c:layout>
        <c:manualLayout>
          <c:xMode val="edge"/>
          <c:yMode val="edge"/>
          <c:x val="0.38068587449296099"/>
          <c:y val="3.1152947217258099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106657122405095E-2"/>
          <c:y val="8.4690171168744194E-2"/>
          <c:w val="0.825107134335481"/>
          <c:h val="0.5787689280897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Man</c:v>
                </c:pt>
                <c:pt idx="1">
                  <c:v>Woman</c:v>
                </c:pt>
                <c:pt idx="2">
                  <c:v>Trans man</c:v>
                </c:pt>
                <c:pt idx="3">
                  <c:v>Trans woman</c:v>
                </c:pt>
                <c:pt idx="4">
                  <c:v>Genderqueer/ Gender non-conforming</c:v>
                </c:pt>
                <c:pt idx="5">
                  <c:v>Different identity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0.318</c:v>
                </c:pt>
                <c:pt idx="1">
                  <c:v>0.67600000000000005</c:v>
                </c:pt>
                <c:pt idx="2">
                  <c:v>2E-3</c:v>
                </c:pt>
                <c:pt idx="3">
                  <c:v>2E-3</c:v>
                </c:pt>
                <c:pt idx="4">
                  <c:v>2E-3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Man</c:v>
                </c:pt>
                <c:pt idx="1">
                  <c:v>Woman</c:v>
                </c:pt>
                <c:pt idx="2">
                  <c:v>Trans man</c:v>
                </c:pt>
                <c:pt idx="3">
                  <c:v>Trans woman</c:v>
                </c:pt>
                <c:pt idx="4">
                  <c:v>Genderqueer/ Gender non-conforming</c:v>
                </c:pt>
                <c:pt idx="5">
                  <c:v>Different identity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0.32900000000000001</c:v>
                </c:pt>
                <c:pt idx="1">
                  <c:v>0.66700000000000004</c:v>
                </c:pt>
                <c:pt idx="2">
                  <c:v>1E-3</c:v>
                </c:pt>
                <c:pt idx="3">
                  <c:v>1E-3</c:v>
                </c:pt>
                <c:pt idx="4">
                  <c:v>1E-3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57-4819-B84A-83319499D0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8934400"/>
        <c:axId val="38935936"/>
      </c:barChart>
      <c:catAx>
        <c:axId val="3893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893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935936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8934400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0.249733715103794"/>
          <c:y val="0.93887264091988498"/>
          <c:w val="0.476290145549988"/>
          <c:h val="5.922159984246690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 do you self-identify?</a:t>
            </a:r>
          </a:p>
        </c:rich>
      </c:tx>
      <c:layout>
        <c:manualLayout>
          <c:xMode val="edge"/>
          <c:yMode val="edge"/>
          <c:x val="0.29735259324978702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506148536988"/>
          <c:y val="8.7462626954239397E-2"/>
          <c:w val="0.88691977738893801"/>
          <c:h val="0.58894272288544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Heterosexual/ Straight</c:v>
                </c:pt>
                <c:pt idx="1">
                  <c:v>Gay</c:v>
                </c:pt>
                <c:pt idx="2">
                  <c:v>Lesbian</c:v>
                </c:pt>
                <c:pt idx="3">
                  <c:v>Bisexual</c:v>
                </c:pt>
                <c:pt idx="4">
                  <c:v>Queer</c:v>
                </c:pt>
                <c:pt idx="5">
                  <c:v>Pansexual</c:v>
                </c:pt>
                <c:pt idx="6">
                  <c:v>Asexual</c:v>
                </c:pt>
                <c:pt idx="7">
                  <c:v>Not listed above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0.92200000000000004</c:v>
                </c:pt>
                <c:pt idx="1">
                  <c:v>1.7000000000000001E-2</c:v>
                </c:pt>
                <c:pt idx="2">
                  <c:v>8.0000000000000002E-3</c:v>
                </c:pt>
                <c:pt idx="3">
                  <c:v>0.03</c:v>
                </c:pt>
                <c:pt idx="4">
                  <c:v>8.0000000000000002E-3</c:v>
                </c:pt>
                <c:pt idx="5">
                  <c:v>6.0000000000000001E-3</c:v>
                </c:pt>
                <c:pt idx="6">
                  <c:v>0</c:v>
                </c:pt>
                <c:pt idx="7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212E-3"/>
                  <c:y val="-2.5163857330043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FC-48B0-BA65-423D87D013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Heterosexual/ Straight</c:v>
                </c:pt>
                <c:pt idx="1">
                  <c:v>Gay</c:v>
                </c:pt>
                <c:pt idx="2">
                  <c:v>Lesbian</c:v>
                </c:pt>
                <c:pt idx="3">
                  <c:v>Bisexual</c:v>
                </c:pt>
                <c:pt idx="4">
                  <c:v>Queer</c:v>
                </c:pt>
                <c:pt idx="5">
                  <c:v>Pansexual</c:v>
                </c:pt>
                <c:pt idx="6">
                  <c:v>Asexual</c:v>
                </c:pt>
                <c:pt idx="7">
                  <c:v>Not listed above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0.94499999999999995</c:v>
                </c:pt>
                <c:pt idx="1">
                  <c:v>1.4E-2</c:v>
                </c:pt>
                <c:pt idx="2">
                  <c:v>7.0000000000000001E-3</c:v>
                </c:pt>
                <c:pt idx="3">
                  <c:v>1.7999999999999999E-2</c:v>
                </c:pt>
                <c:pt idx="4">
                  <c:v>5.0000000000000001E-3</c:v>
                </c:pt>
                <c:pt idx="5">
                  <c:v>3.0000000000000001E-3</c:v>
                </c:pt>
                <c:pt idx="6">
                  <c:v>3.0000000000000001E-3</c:v>
                </c:pt>
                <c:pt idx="7">
                  <c:v>6.0000000000000001E-3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AA-4AF0-9D9A-3D71D1E48B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9002112"/>
        <c:axId val="39003648"/>
      </c:barChart>
      <c:catAx>
        <c:axId val="3900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9003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003648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9002112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0.27662340818508796"/>
          <c:y val="0.95366828184938424"/>
          <c:w val="0.44366676387673798"/>
          <c:h val="4.633171815061579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514" y="1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28" rIns="91258" bIns="45628" numCol="1" anchor="t" anchorCtr="0" compatLnSpc="1">
            <a:prstTxWarp prst="textNoShape">
              <a:avLst/>
            </a:prstTxWarp>
          </a:bodyPr>
          <a:lstStyle>
            <a:lvl1pPr algn="r" defTabSz="903334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514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28" rIns="91258" bIns="45628" numCol="1" anchor="b" anchorCtr="0" compatLnSpc="1">
            <a:prstTxWarp prst="textNoShape">
              <a:avLst/>
            </a:prstTxWarp>
          </a:bodyPr>
          <a:lstStyle>
            <a:lvl1pPr algn="r" defTabSz="903334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8F00532B-46EB-47C9-94A6-2572C8FBB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32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28" rIns="91258" bIns="45628" numCol="1" anchor="t" anchorCtr="0" compatLnSpc="1">
            <a:prstTxWarp prst="textNoShape">
              <a:avLst/>
            </a:prstTxWarp>
          </a:bodyPr>
          <a:lstStyle>
            <a:lvl1pPr defTabSz="903334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514" y="1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28" rIns="91258" bIns="45628" numCol="1" anchor="t" anchorCtr="0" compatLnSpc="1">
            <a:prstTxWarp prst="textNoShape">
              <a:avLst/>
            </a:prstTxWarp>
          </a:bodyPr>
          <a:lstStyle>
            <a:lvl1pPr algn="r" defTabSz="903334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5325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05" y="4416425"/>
            <a:ext cx="550420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28" rIns="91258" bIns="456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28" rIns="91258" bIns="45628" numCol="1" anchor="b" anchorCtr="0" compatLnSpc="1">
            <a:prstTxWarp prst="textNoShape">
              <a:avLst/>
            </a:prstTxWarp>
          </a:bodyPr>
          <a:lstStyle>
            <a:lvl1pPr defTabSz="903334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514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28" rIns="91258" bIns="45628" numCol="1" anchor="b" anchorCtr="0" compatLnSpc="1">
            <a:prstTxWarp prst="textNoShape">
              <a:avLst/>
            </a:prstTxWarp>
          </a:bodyPr>
          <a:lstStyle>
            <a:lvl1pPr algn="r" defTabSz="903334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089FA3A3-FC42-4EDD-885C-91D969465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2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66C31495-1962-4FFD-9D77-83C98B69E852}" type="slidenum">
              <a:rPr lang="en-US" smtClean="0"/>
              <a:pPr defTabSz="901843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4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11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87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08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34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18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62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Commitment</a:t>
            </a:r>
            <a:r>
              <a:rPr lang="en-US" baseline="0" dirty="0"/>
              <a:t> to hiring women and minorities represents % indicating “satisfied” or “very satisfied” whereas the chart corresponding to effective hiring practices and policies that increase staff diversity represents % indicating “agree” or “strongly agree”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3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5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48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15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94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26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7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97514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8" tIns="45628" rIns="91258" bIns="45628" anchor="b"/>
          <a:lstStyle/>
          <a:p>
            <a:pPr algn="r" defTabSz="901843" eaLnBrk="1" hangingPunct="1"/>
            <a:fld id="{C9B780EA-8C76-4D9B-B74F-A2085F8D6DEE}" type="slidenum">
              <a:rPr lang="en-US" sz="1200" u="none">
                <a:latin typeface="Arial" charset="0"/>
              </a:rPr>
              <a:pPr algn="r" defTabSz="901843" eaLnBrk="1" hangingPunct="1"/>
              <a:t>2</a:t>
            </a:fld>
            <a:endParaRPr lang="en-US" sz="1200" u="non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73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8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EDB4EBEC-B7F9-4904-A685-C02E85E9C0C8}" type="slidenum">
              <a:rPr lang="en-US" smtClean="0"/>
              <a:pPr defTabSz="901843"/>
              <a:t>30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329" y="4414839"/>
            <a:ext cx="5049156" cy="41846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59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85F7DC21-DDDB-40A7-B2C3-9E23EFB705EF}" type="slidenum">
              <a:rPr lang="en-US" smtClean="0"/>
              <a:pPr defTabSz="901843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1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82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13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5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65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Race= comp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77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4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09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 b="1"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BCF1-1328-4AE7-B48C-E9A84CF00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FC3E-CD2C-49F2-914A-6C0C633AD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7013"/>
            <a:ext cx="2284412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7013"/>
            <a:ext cx="6704013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45506-D0F1-4ADE-BD4E-ECF7E58A9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013"/>
            <a:ext cx="91408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6ADC6-371E-4D07-BEDE-9B492F176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  <a:effectLst/>
                <a:latin typeface="Franklin Gothic Book" panose="020B0503020102020204" pitchFamily="34" charset="0"/>
              </a:defRPr>
            </a:lvl1pPr>
            <a:lvl2pPr>
              <a:defRPr>
                <a:effectLst/>
                <a:latin typeface="Franklin Gothic Book" panose="020B0503020102020204" pitchFamily="34" charset="0"/>
              </a:defRPr>
            </a:lvl2pPr>
            <a:lvl3pPr>
              <a:defRPr>
                <a:effectLst/>
                <a:latin typeface="Franklin Gothic Book" panose="020B0503020102020204" pitchFamily="34" charset="0"/>
              </a:defRPr>
            </a:lvl3pPr>
            <a:lvl4pPr>
              <a:defRPr>
                <a:effectLst/>
                <a:latin typeface="Franklin Gothic Book" panose="020B0503020102020204" pitchFamily="34" charset="0"/>
              </a:defRPr>
            </a:lvl4pPr>
            <a:lvl5pPr>
              <a:defRPr>
                <a:effectLst/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8261-BA7A-449B-AFF2-6BAF73509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A8D27-E786-4DE5-93B5-7651E3EC9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>
                <a:effectLst/>
                <a:latin typeface="Franklin Gothic Book" panose="020B0503020102020204" pitchFamily="34" charset="0"/>
              </a:defRPr>
            </a:lvl1pPr>
            <a:lvl2pPr>
              <a:defRPr sz="2400">
                <a:effectLst/>
                <a:latin typeface="Franklin Gothic Book" panose="020B0503020102020204" pitchFamily="34" charset="0"/>
              </a:defRPr>
            </a:lvl2pPr>
            <a:lvl3pPr>
              <a:defRPr sz="2000">
                <a:effectLst/>
                <a:latin typeface="Franklin Gothic Book" panose="020B0503020102020204" pitchFamily="34" charset="0"/>
              </a:defRPr>
            </a:lvl3pPr>
            <a:lvl4pPr>
              <a:defRPr sz="1800">
                <a:effectLst/>
                <a:latin typeface="Franklin Gothic Book" panose="020B0503020102020204" pitchFamily="34" charset="0"/>
              </a:defRPr>
            </a:lvl4pPr>
            <a:lvl5pPr>
              <a:defRPr sz="1800">
                <a:effectLst/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C6D19-50F5-4908-8E2F-5A9DE754A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E7808-5C01-43CF-A1C9-EE0151408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9EE2B-935A-47D8-A4DF-0973289B8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C4E08-4A6B-4B7B-AFB5-E34103AF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29FE-F048-4F79-9903-7B16DB138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F150B-2C0C-4BE1-9128-56EB162B0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227013"/>
            <a:ext cx="9140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98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798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3014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0"/>
            <a:ext cx="9080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fld id="{86632639-7880-4B36-89C3-D2511E1DD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>
            <a:hlinkClick r:id="rId15" action="ppaction://hlinksldjump"/>
          </p:cNvPr>
          <p:cNvSpPr txBox="1"/>
          <p:nvPr userDrawn="1"/>
        </p:nvSpPr>
        <p:spPr>
          <a:xfrm>
            <a:off x="5920871" y="6604084"/>
            <a:ext cx="1665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Return to Table </a:t>
            </a:r>
            <a:r>
              <a:rPr lang="en-US" sz="1050" dirty="0">
                <a:hlinkClick r:id="rId15" action="ppaction://hlinksldjump"/>
              </a:rPr>
              <a:t>of</a:t>
            </a:r>
            <a:r>
              <a:rPr lang="en-US" sz="1050" dirty="0"/>
              <a:t> Contents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  <p:sldLayoutId id="214748448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notesSlide" Target="../notesSlides/notesSlide3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6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5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768475"/>
            <a:ext cx="91440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  <a:latin typeface="Franklin Gothic Book" panose="020B0503020102020204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Franklin Gothic Book" panose="020B0503020102020204" pitchFamily="34" charset="0"/>
              </a:rPr>
              <a:t>University of California, Merced</a:t>
            </a:r>
            <a:r>
              <a:rPr lang="en-US" dirty="0">
                <a:latin typeface="Franklin Gothic Book" panose="020B0503020102020204" pitchFamily="34" charset="0"/>
              </a:rPr>
              <a:t/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dirty="0">
                <a:solidFill>
                  <a:srgbClr val="1F2A44"/>
                </a:solidFill>
                <a:latin typeface="Franklin Gothic Book" panose="020B0503020102020204" pitchFamily="34" charset="0"/>
              </a:rPr>
              <a:t>Staff Climate Survey</a:t>
            </a:r>
            <a:r>
              <a:rPr lang="en-US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Franklin Gothic Book" panose="020B0503020102020204" pitchFamily="34" charset="0"/>
              </a:rPr>
              <a:t>2017-2018 Results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0" y="3962400"/>
            <a:ext cx="91440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b="1" dirty="0">
                <a:effectLst/>
                <a:latin typeface="Franklin Gothic Book" panose="020B0503020102020204" pitchFamily="34" charset="0"/>
              </a:rPr>
              <a:t>Staff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b="1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200" b="1" dirty="0">
                <a:effectLst/>
                <a:latin typeface="Franklin Gothic Book" panose="020B0503020102020204" pitchFamily="34" charset="0"/>
              </a:rPr>
              <a:t>University of California, Merced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b="1" dirty="0">
                <a:effectLst/>
                <a:latin typeface="Franklin Gothic Book" panose="020B0503020102020204" pitchFamily="34" charset="0"/>
              </a:rPr>
              <a:t>N=529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dirty="0"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200" b="1" dirty="0">
                <a:effectLst/>
                <a:latin typeface="Franklin Gothic Book" panose="020B0503020102020204" pitchFamily="34" charset="0"/>
              </a:rPr>
              <a:t>All Institutions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dirty="0">
                <a:latin typeface="Franklin Gothic Book" panose="020B0503020102020204" pitchFamily="34" charset="0"/>
              </a:rPr>
              <a:t>N=1995</a:t>
            </a:r>
            <a:endParaRPr lang="en-US" sz="1800" b="1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200" b="1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b="1" dirty="0"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0" y="61722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1" u="none" dirty="0">
                <a:solidFill>
                  <a:schemeClr val="accent2"/>
                </a:solidFill>
                <a:latin typeface="Franklin Gothic Book" panose="020B0503020102020204" pitchFamily="34" charset="0"/>
              </a:rPr>
              <a:t>Higher Education Research Institute, University of California at Los Angeles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90600" cy="10160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Race">
            <a:extLst>
              <a:ext uri="{FF2B5EF4-FFF2-40B4-BE49-F238E27FC236}">
                <a16:creationId xmlns:a16="http://schemas.microsoft.com/office/drawing/2014/main" xmlns="" id="{ED3281EE-AA0B-45C0-A234-9852C6747C7E}"/>
              </a:ext>
            </a:extLst>
          </p:cNvPr>
          <p:cNvGraphicFramePr>
            <a:graphicFrameLocks noGrp="1" noChangeAspect="1"/>
          </p:cNvGraphicFramePr>
          <p:nvPr>
            <p:ph sz="half" idx="2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98110992"/>
              </p:ext>
            </p:extLst>
          </p:nvPr>
        </p:nvGraphicFramePr>
        <p:xfrm>
          <a:off x="457200" y="1430078"/>
          <a:ext cx="8229600" cy="5046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050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Satisfaction &amp; Stress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Satisfaction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852849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3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&amp; Overall Satisfaction 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440935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87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Work-Life Balance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954740"/>
              </p:ext>
            </p:extLst>
          </p:nvPr>
        </p:nvGraphicFramePr>
        <p:xfrm>
          <a:off x="457200" y="1600200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102027"/>
              </p:ext>
            </p:extLst>
          </p:nvPr>
        </p:nvGraphicFramePr>
        <p:xfrm>
          <a:off x="6019800" y="1676400"/>
          <a:ext cx="2514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1219200"/>
            <a:ext cx="205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none" dirty="0">
                <a:solidFill>
                  <a:schemeClr val="tx2"/>
                </a:solidFill>
                <a:latin typeface="Franklin Gothic Medium"/>
                <a:cs typeface="Franklin Gothic Medium"/>
              </a:rPr>
              <a:t>(% Indicating “Agree” or “Strongly Agree”)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276290"/>
            <a:ext cx="4004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none" dirty="0">
                <a:solidFill>
                  <a:srgbClr val="1F2A44"/>
                </a:solidFill>
                <a:latin typeface="Franklin Gothic Medium"/>
                <a:cs typeface="Franklin Gothic Medium"/>
              </a:rPr>
              <a:t>(% Indicating “Satisfied” or “Very Satisfied”</a:t>
            </a:r>
            <a:r>
              <a:rPr lang="en-US" u="none" dirty="0">
                <a:solidFill>
                  <a:srgbClr val="1F2A44"/>
                </a:solidFill>
                <a:latin typeface="Franklin Gothic Medium"/>
                <a:cs typeface="Franklin Gothic Medi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392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with Benefits &amp; Compensation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328825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62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Stress</a:t>
            </a:r>
            <a:br>
              <a:rPr lang="en-US" dirty="0"/>
            </a:br>
            <a:r>
              <a:rPr lang="en-US" sz="2000" dirty="0"/>
              <a:t>(% Indicating “Somewhat” or “Extensive”)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83018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5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Stress</a:t>
            </a:r>
            <a:br>
              <a:rPr lang="en-US" dirty="0"/>
            </a:br>
            <a:r>
              <a:rPr lang="en-US" sz="2000" dirty="0"/>
              <a:t>(% Indicating “Somewhat” or “Extensive”)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061831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23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Campus Climate</a:t>
            </a:r>
          </a:p>
        </p:txBody>
      </p:sp>
    </p:spTree>
    <p:extLst>
      <p:ext uri="{BB962C8B-B14F-4D97-AF65-F5344CB8AC3E}">
        <p14:creationId xmlns:p14="http://schemas.microsoft.com/office/powerpoint/2010/main" val="4144979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Atmosphere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84410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0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College Senior Survey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914400" y="1828800"/>
            <a:ext cx="7315200" cy="4419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800" b="1" dirty="0">
                <a:solidFill>
                  <a:schemeClr val="accent2"/>
                </a:solidFill>
                <a:effectLst/>
                <a:latin typeface="Franklin Gothic Book" panose="020B0503020102020204" pitchFamily="34" charset="0"/>
              </a:rPr>
              <a:t>Results from the Staff Climate Survey assess the campus climate from the staff perspective. </a:t>
            </a:r>
          </a:p>
          <a:p>
            <a:pPr algn="l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800" b="1" dirty="0">
                <a:solidFill>
                  <a:schemeClr val="accent2"/>
                </a:solidFill>
                <a:effectLst/>
                <a:latin typeface="Franklin Gothic Book" panose="020B0503020102020204" pitchFamily="34" charset="0"/>
              </a:rPr>
              <a:t>The survey also touches on staff’s level of stress, satisfaction with their institution, and work-related experiences as staff members in postsecondary institutions.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sz="800" b="1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Staff Demographics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Satisfaction and Sources of Stress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Perspectives of Campus Climate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Work Environment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046163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r>
              <a:rPr lang="en-US" sz="3600" u="none" dirty="0">
                <a:solidFill>
                  <a:srgbClr val="FFFFFF"/>
                </a:solidFill>
                <a:latin typeface="Franklin Gothic Book" panose="020B0503020102020204" pitchFamily="34" charset="0"/>
              </a:rPr>
              <a:t> </a:t>
            </a:r>
            <a:r>
              <a:rPr lang="en-US" sz="3600" u="none" dirty="0">
                <a:solidFill>
                  <a:schemeClr val="tx2"/>
                </a:solidFill>
                <a:latin typeface="Franklin Gothic Book" panose="020B0503020102020204" pitchFamily="34" charset="0"/>
              </a:rPr>
              <a:t>THE STAFF EXPERIENCE</a:t>
            </a:r>
          </a:p>
          <a:p>
            <a:pPr>
              <a:defRPr/>
            </a:pPr>
            <a:endParaRPr lang="en-US" sz="1600" dirty="0">
              <a:solidFill>
                <a:schemeClr val="bg2"/>
              </a:solidFill>
            </a:endParaRPr>
          </a:p>
        </p:txBody>
      </p:sp>
      <p:cxnSp>
        <p:nvCxnSpPr>
          <p:cNvPr id="46087" name="Straight Connector 7"/>
          <p:cNvCxnSpPr>
            <a:cxnSpLocks noChangeShapeType="1"/>
          </p:cNvCxnSpPr>
          <p:nvPr/>
        </p:nvCxn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6FF390-3E51-443F-A6E9-EF09182246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2061A6-6E01-4D2E-ABBA-DB4BE1A049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53525-F45B-459E-8745-357C9CC1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Diversity</a:t>
            </a:r>
          </a:p>
        </p:txBody>
      </p:sp>
      <p:graphicFrame>
        <p:nvGraphicFramePr>
          <p:cNvPr id="9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45333"/>
              </p:ext>
            </p:extLst>
          </p:nvPr>
        </p:nvGraphicFramePr>
        <p:xfrm>
          <a:off x="457200" y="16002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06301981"/>
              </p:ext>
            </p:extLst>
          </p:nvPr>
        </p:nvGraphicFramePr>
        <p:xfrm>
          <a:off x="4797032" y="1524000"/>
          <a:ext cx="4118367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907066481"/>
              </p:ext>
            </p:extLst>
          </p:nvPr>
        </p:nvGraphicFramePr>
        <p:xfrm>
          <a:off x="4797032" y="3886200"/>
          <a:ext cx="4118367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19800" y="1143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>
                <a:solidFill>
                  <a:schemeClr val="tx2"/>
                </a:solidFill>
              </a:rPr>
              <a:t>Hiring Practices</a:t>
            </a:r>
          </a:p>
        </p:txBody>
      </p:sp>
    </p:spTree>
    <p:extLst>
      <p:ext uri="{BB962C8B-B14F-4D97-AF65-F5344CB8AC3E}">
        <p14:creationId xmlns:p14="http://schemas.microsoft.com/office/powerpoint/2010/main" val="56202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Perspectives on Campus Climate</a:t>
            </a:r>
            <a:br>
              <a:rPr lang="en-US" dirty="0"/>
            </a:br>
            <a:r>
              <a:rPr lang="en-US" sz="2000" dirty="0"/>
              <a:t>(% Indicating “Agree” or “Strongly Agree”)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165285"/>
              </p:ext>
            </p:extLst>
          </p:nvPr>
        </p:nvGraphicFramePr>
        <p:xfrm>
          <a:off x="457200" y="1370013"/>
          <a:ext cx="8229600" cy="472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86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Community &amp; Diversity:</a:t>
            </a:r>
            <a:br>
              <a:rPr lang="en-US" dirty="0"/>
            </a:br>
            <a:r>
              <a:rPr lang="en-US" dirty="0"/>
              <a:t>Institutional Priorities</a:t>
            </a:r>
            <a:br>
              <a:rPr lang="en-US" dirty="0"/>
            </a:br>
            <a:r>
              <a:rPr lang="en-US" sz="2000" dirty="0"/>
              <a:t>(% Indicating “High” or “Highest” Priority)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593092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89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Discrimination or Exclusion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752677"/>
              </p:ext>
            </p:extLst>
          </p:nvPr>
        </p:nvGraphicFramePr>
        <p:xfrm>
          <a:off x="457200" y="1295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17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Discrimination and Harassment</a:t>
            </a:r>
            <a:br>
              <a:rPr lang="en-US" dirty="0"/>
            </a:br>
            <a:r>
              <a:rPr lang="en-US" sz="2000" dirty="0"/>
              <a:t>(% Indicating  Ever Experienced at This Institution):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878631"/>
              </p:ext>
            </p:extLst>
          </p:nvPr>
        </p:nvGraphicFramePr>
        <p:xfrm>
          <a:off x="457200" y="12954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73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Satisfaction with </a:t>
            </a:r>
            <a:br>
              <a:rPr lang="en-US" dirty="0"/>
            </a:br>
            <a:r>
              <a:rPr lang="en-US" dirty="0"/>
              <a:t>Administrative Responses &amp; Safety on Campus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360278"/>
              </p:ext>
            </p:extLst>
          </p:nvPr>
        </p:nvGraphicFramePr>
        <p:xfrm>
          <a:off x="5334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601327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none" dirty="0">
                <a:solidFill>
                  <a:schemeClr val="tx2"/>
                </a:solidFill>
              </a:rPr>
              <a:t>Satisfaction with timeliness of </a:t>
            </a:r>
          </a:p>
          <a:p>
            <a:pPr algn="ctr"/>
            <a:r>
              <a:rPr lang="en-US" sz="1800" b="1" u="none" dirty="0">
                <a:solidFill>
                  <a:schemeClr val="tx2"/>
                </a:solidFill>
              </a:rPr>
              <a:t>administrative responses to: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160132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none" dirty="0">
                <a:solidFill>
                  <a:schemeClr val="tx2"/>
                </a:solidFill>
              </a:rPr>
              <a:t>Institutional satisfaction with:</a:t>
            </a:r>
          </a:p>
        </p:txBody>
      </p:sp>
    </p:spTree>
    <p:extLst>
      <p:ext uri="{BB962C8B-B14F-4D97-AF65-F5344CB8AC3E}">
        <p14:creationId xmlns:p14="http://schemas.microsoft.com/office/powerpoint/2010/main" val="2768128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Work Environment</a:t>
            </a:r>
          </a:p>
        </p:txBody>
      </p:sp>
    </p:spTree>
    <p:extLst>
      <p:ext uri="{BB962C8B-B14F-4D97-AF65-F5344CB8AC3E}">
        <p14:creationId xmlns:p14="http://schemas.microsoft.com/office/powerpoint/2010/main" val="1619571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Supervisors</a:t>
            </a:r>
            <a:br>
              <a:rPr lang="en-US" dirty="0"/>
            </a:br>
            <a:r>
              <a:rPr lang="en-US" sz="2000" dirty="0"/>
              <a:t>(% Indicating “Agree” or “Strongly Agree”)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40274"/>
              </p:ext>
            </p:extLst>
          </p:nvPr>
        </p:nvGraphicFramePr>
        <p:xfrm>
          <a:off x="457200" y="1447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14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  <a:br>
              <a:rPr lang="en-US" dirty="0"/>
            </a:br>
            <a:r>
              <a:rPr lang="en-US" sz="2000" dirty="0"/>
              <a:t>(% Indicating “Yes”)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847617"/>
              </p:ext>
            </p:extLst>
          </p:nvPr>
        </p:nvGraphicFramePr>
        <p:xfrm>
          <a:off x="457200" y="1143000"/>
          <a:ext cx="807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62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  <a:br>
              <a:rPr lang="en-US" dirty="0"/>
            </a:br>
            <a:r>
              <a:rPr lang="en-US" sz="2000" dirty="0"/>
              <a:t>(% Indicating “Yes”)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567528"/>
              </p:ext>
            </p:extLst>
          </p:nvPr>
        </p:nvGraphicFramePr>
        <p:xfrm>
          <a:off x="457200" y="1143000"/>
          <a:ext cx="807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1F2A44"/>
                </a:solidFill>
              </a:rPr>
              <a:t>Table of Contents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8600" y="1219200"/>
            <a:ext cx="4419600" cy="50292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effectLst/>
                <a:latin typeface="Franklin Gothic Book" panose="020B0503020102020204" pitchFamily="34" charset="0"/>
                <a:hlinkClick r:id="rId3" action="ppaction://hlinksldjump"/>
              </a:rPr>
              <a:t>Demographics</a:t>
            </a:r>
            <a:endParaRPr lang="en-US" sz="1600" b="1" u="sng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4" action="ppaction://hlinksldjump"/>
              </a:rPr>
              <a:t>Staff Roles &amp; Years Employed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5" action="ppaction://hlinksldjump"/>
              </a:rPr>
              <a:t>Employment Status &amp; Campus Unit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6" action="ppaction://hlinksldjump"/>
              </a:rPr>
              <a:t>Direct Reports &amp; Education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7" action="ppaction://hlinksldjump"/>
              </a:rPr>
              <a:t>Race/Ethnicity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hlinkClick r:id="rId8" action="ppaction://hlinksldjump"/>
              </a:rPr>
              <a:t>Gender Identity</a:t>
            </a:r>
            <a:endParaRPr lang="en-US" sz="1400" b="1" dirty="0"/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400" b="1" dirty="0">
                <a:hlinkClick r:id="rId9" action="ppaction://hlinksldjump"/>
              </a:rPr>
              <a:t>Sexual Orientation</a:t>
            </a:r>
            <a:endParaRPr lang="en-US" sz="1400" b="1" dirty="0"/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endParaRPr lang="en-US" sz="1400" b="1" dirty="0">
              <a:effectLst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hlinkClick r:id="rId10" action="ppaction://hlinksldjump"/>
              </a:rPr>
              <a:t>Staff</a:t>
            </a:r>
            <a:r>
              <a:rPr lang="en-US" sz="1600" b="1" u="sng" dirty="0">
                <a:effectLst/>
                <a:hlinkClick r:id="rId10" action="ppaction://hlinksldjump"/>
              </a:rPr>
              <a:t> Satisfaction &amp; Sources of Stress</a:t>
            </a:r>
            <a:endParaRPr lang="en-US" sz="1600" b="1" u="sng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11" action="ppaction://hlinksldjump"/>
              </a:rPr>
              <a:t>Workplace Satisfaction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hlinkClick r:id="rId12" action="ppaction://hlinksldjump"/>
              </a:rPr>
              <a:t>Workplace &amp; Overall Satisfaction</a:t>
            </a:r>
            <a:endParaRPr lang="en-US" sz="1400" b="1" dirty="0">
              <a:effectLst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13" action="ppaction://hlinksldjump"/>
              </a:rPr>
              <a:t>Satisfaction with Work-Life Balance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hlinkClick r:id="rId14" action="ppaction://hlinksldjump"/>
              </a:rPr>
              <a:t>Satisfaction with Benefits &amp; Compensation</a:t>
            </a:r>
            <a:endParaRPr lang="en-US" sz="1400" b="1" dirty="0"/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hlinkClick r:id="rId15" action="ppaction://hlinksldjump"/>
              </a:rPr>
              <a:t>Sources of Stress</a:t>
            </a:r>
            <a:endParaRPr lang="en-US" sz="1400" b="1" dirty="0">
              <a:effectLst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accent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5124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419600" y="1219200"/>
            <a:ext cx="4495800" cy="5181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effectLst/>
                <a:latin typeface="Franklin Gothic Book" panose="020B0503020102020204" pitchFamily="34" charset="0"/>
                <a:hlinkClick r:id="rId16" action="ppaction://hlinksldjump"/>
              </a:rPr>
              <a:t>Campus Climate</a:t>
            </a:r>
            <a:endParaRPr lang="en-US" sz="1400" b="1" u="sng" dirty="0">
              <a:effectLst/>
              <a:latin typeface="Franklin Gothic Book" panose="020B0503020102020204" pitchFamily="34" charset="0"/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7" action="ppaction://hlinksldjump"/>
              </a:rPr>
              <a:t>Campus Atmosphere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8" action="ppaction://hlinksldjump"/>
              </a:rPr>
              <a:t>Campus Diversity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9" action="ppaction://hlinksldjump"/>
              </a:rPr>
              <a:t>Staff Perspectives on Campus Climate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0" action="ppaction://hlinksldjump"/>
              </a:rPr>
              <a:t>Campus Community &amp; Diversity: Institutional Priorities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hlinkClick r:id="rId21" action="ppaction://hlinksldjump"/>
              </a:rPr>
              <a:t>Campus Community &amp; Diversity: Staff Perspectives</a:t>
            </a:r>
            <a:endParaRPr lang="en-US" sz="14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1" action="ppaction://hlinksldjump"/>
              </a:rPr>
              <a:t>Staff Discrimination or Exclusion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2" action="ppaction://hlinksldjump"/>
              </a:rPr>
              <a:t>Discrimination and Harassment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hlinkClick r:id="rId23" action="ppaction://hlinksldjump"/>
              </a:rPr>
              <a:t>Satisfaction w/ Administrative Responses &amp; Safety on Campus</a:t>
            </a:r>
            <a:endParaRPr lang="en-US" sz="14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hlinkClick r:id="rId24" action="ppaction://hlinksldjump"/>
              </a:rPr>
              <a:t>Work Environment</a:t>
            </a:r>
            <a:endParaRPr lang="en-US" sz="1400" b="1" u="sng" dirty="0"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hlinkClick r:id="rId25" action="ppaction://hlinksldjump"/>
              </a:rPr>
              <a:t>Supervisors</a:t>
            </a:r>
            <a:endParaRPr lang="en-US" sz="1400" b="1" dirty="0">
              <a:solidFill>
                <a:schemeClr val="tx2"/>
              </a:solidFill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hlinkClick r:id="rId26" action="ppaction://hlinksldjump"/>
              </a:rPr>
              <a:t>Professional Development</a:t>
            </a:r>
            <a:endParaRPr lang="en-US" sz="1400" b="1" dirty="0">
              <a:solidFill>
                <a:schemeClr val="tx2"/>
              </a:solidFill>
              <a:hlinkClick r:id="rId16" action="ppaction://hlinksldjump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accent1"/>
              </a:solidFill>
              <a:effectLst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Clr>
                <a:srgbClr val="7680AC"/>
              </a:buClr>
              <a:defRPr/>
            </a:pPr>
            <a:endParaRPr lang="en-US" sz="1600" b="1" u="sng" dirty="0">
              <a:solidFill>
                <a:srgbClr val="7680AC"/>
              </a:solidFill>
              <a:effectLst/>
            </a:endParaRP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F35A29-9CD1-4C25-8368-ACFA530464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7F5072C-1879-45EC-BF09-E10F1DDC9B67}"/>
              </a:ext>
            </a:extLst>
          </p:cNvPr>
          <p:cNvSpPr/>
          <p:nvPr/>
        </p:nvSpPr>
        <p:spPr bwMode="auto">
          <a:xfrm>
            <a:off x="5867400" y="6629400"/>
            <a:ext cx="1752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8D7C8F23-FC2C-44CB-A06C-00C38E114F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05800" y="6400800"/>
            <a:ext cx="533400" cy="457200"/>
          </a:xfrm>
          <a:noFill/>
        </p:spPr>
        <p:txBody>
          <a:bodyPr/>
          <a:lstStyle/>
          <a:p>
            <a:fld id="{10D9E89E-C88D-469B-950F-0AD71B54491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0" y="16764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For more information about 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HERI/CIRP Surveys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The Freshman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Your First College Year Survey</a:t>
            </a:r>
          </a:p>
          <a:p>
            <a:pPr algn="ctr" eaLnBrk="1" hangingPunct="1">
              <a:defRPr/>
            </a:pP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Diverse Learning Environments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College Senior Survey</a:t>
            </a:r>
          </a:p>
          <a:p>
            <a:pPr algn="ctr" eaLnBrk="1" hangingPunct="1">
              <a:defRPr/>
            </a:pP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The Faculty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Staff Climate Survey</a:t>
            </a: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Please contact:</a:t>
            </a:r>
          </a:p>
          <a:p>
            <a:pPr algn="ctr" eaLnBrk="1" hangingPunct="1">
              <a:defRPr/>
            </a:pP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heri@ucla.edu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(310) 825-1925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www.heri.ucla.edu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0"/>
            <a:ext cx="8229600" cy="906618"/>
          </a:xfrm>
          <a:prstGeom prst="rect">
            <a:avLst/>
          </a:prstGeom>
          <a:solidFill>
            <a:schemeClr val="bg2"/>
          </a:solidFill>
        </p:spPr>
        <p:txBody>
          <a:bodyPr anchor="ctr" anchorCtr="0">
            <a:noAutofit/>
          </a:bodyPr>
          <a:lstStyle/>
          <a:p>
            <a:pPr algn="ctr">
              <a:defRPr/>
            </a:pPr>
            <a: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The more you get to know your campus community, </a:t>
            </a:r>
            <a:b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</a:br>
            <a: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the better you can understand their needs.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Demographics</a:t>
            </a:r>
          </a:p>
        </p:txBody>
      </p:sp>
    </p:spTree>
    <p:extLst>
      <p:ext uri="{BB962C8B-B14F-4D97-AF65-F5344CB8AC3E}">
        <p14:creationId xmlns:p14="http://schemas.microsoft.com/office/powerpoint/2010/main" val="134512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D7C8F23-FC2C-44CB-A06C-00C38E114F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7EA65B-0C3A-4A2B-B83F-FCD8F89C6E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260ED66D-ECA8-46C2-A7E5-D4D6E042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0825" cy="1143000"/>
          </a:xfrm>
        </p:spPr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Sex">
            <a:extLst>
              <a:ext uri="{FF2B5EF4-FFF2-40B4-BE49-F238E27FC236}">
                <a16:creationId xmlns:a16="http://schemas.microsoft.com/office/drawing/2014/main" xmlns="" id="{401F6FA6-E4FF-4160-AB3B-54ECE0D7359D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4633891"/>
              </p:ext>
            </p:extLst>
          </p:nvPr>
        </p:nvGraphicFramePr>
        <p:xfrm>
          <a:off x="-74048" y="1563687"/>
          <a:ext cx="350089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34270558"/>
              </p:ext>
            </p:extLst>
          </p:nvPr>
        </p:nvGraphicFramePr>
        <p:xfrm>
          <a:off x="3276600" y="1447800"/>
          <a:ext cx="5715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628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6FF390-3E51-443F-A6E9-EF09182246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2061A6-6E01-4D2E-ABBA-DB4BE1A049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A53525-F45B-459E-8745-357C9CC1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Race">
            <a:extLst>
              <a:ext uri="{FF2B5EF4-FFF2-40B4-BE49-F238E27FC236}">
                <a16:creationId xmlns:a16="http://schemas.microsoft.com/office/drawing/2014/main" xmlns="" id="{ED3281EE-AA0B-45C0-A234-9852C6747C7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46392930"/>
              </p:ext>
            </p:extLst>
          </p:nvPr>
        </p:nvGraphicFramePr>
        <p:xfrm>
          <a:off x="3429000" y="1524000"/>
          <a:ext cx="5410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Sex">
            <a:extLst>
              <a:ext uri="{FF2B5EF4-FFF2-40B4-BE49-F238E27FC236}">
                <a16:creationId xmlns:a16="http://schemas.microsoft.com/office/drawing/2014/main" xmlns="" id="{679EF318-F708-46F5-9BA0-B026780A6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864751"/>
              </p:ext>
            </p:extLst>
          </p:nvPr>
        </p:nvGraphicFramePr>
        <p:xfrm>
          <a:off x="381000" y="1371600"/>
          <a:ext cx="289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8422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Sex">
            <a:extLst>
              <a:ext uri="{FF2B5EF4-FFF2-40B4-BE49-F238E27FC236}">
                <a16:creationId xmlns:a16="http://schemas.microsoft.com/office/drawing/2014/main" xmlns="" id="{679EF318-F708-46F5-9BA0-B026780A6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776969"/>
              </p:ext>
            </p:extLst>
          </p:nvPr>
        </p:nvGraphicFramePr>
        <p:xfrm>
          <a:off x="381000" y="1371600"/>
          <a:ext cx="2895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Race">
            <a:extLst>
              <a:ext uri="{FF2B5EF4-FFF2-40B4-BE49-F238E27FC236}">
                <a16:creationId xmlns:a16="http://schemas.microsoft.com/office/drawing/2014/main" xmlns="" id="{ED3281EE-AA0B-45C0-A234-9852C6747C7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38733276"/>
              </p:ext>
            </p:extLst>
          </p:nvPr>
        </p:nvGraphicFramePr>
        <p:xfrm>
          <a:off x="3429000" y="1524000"/>
          <a:ext cx="5410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1844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Race"/>
          <p:cNvGraphicFramePr>
            <a:graphicFrameLocks noGrp="1" noChangeAspect="1"/>
          </p:cNvGraphicFramePr>
          <p:nvPr>
            <p:ph sz="half" idx="2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58366906"/>
              </p:ext>
            </p:extLst>
          </p:nvPr>
        </p:nvGraphicFramePr>
        <p:xfrm>
          <a:off x="228600" y="11430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89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2018 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Race">
            <a:extLst>
              <a:ext uri="{FF2B5EF4-FFF2-40B4-BE49-F238E27FC236}">
                <a16:creationId xmlns:a16="http://schemas.microsoft.com/office/drawing/2014/main" xmlns="" id="{ED3281EE-AA0B-45C0-A234-9852C6747C7E}"/>
              </a:ext>
            </a:extLst>
          </p:cNvPr>
          <p:cNvGraphicFramePr>
            <a:graphicFrameLocks noGrp="1" noChangeAspect="1"/>
          </p:cNvGraphicFramePr>
          <p:nvPr>
            <p:ph sz="half"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537427"/>
              </p:ext>
            </p:extLst>
          </p:nvPr>
        </p:nvGraphicFramePr>
        <p:xfrm>
          <a:off x="457200" y="16002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551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" val="titleBo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" val="titleBo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heme/theme1.xml><?xml version="1.0" encoding="utf-8"?>
<a:theme xmlns:a="http://schemas.openxmlformats.org/drawingml/2006/main" name="Teamwork">
  <a:themeElements>
    <a:clrScheme name="HERI Official">
      <a:dk1>
        <a:sysClr val="windowText" lastClr="000000"/>
      </a:dk1>
      <a:lt1>
        <a:sysClr val="window" lastClr="FFFFFF"/>
      </a:lt1>
      <a:dk2>
        <a:srgbClr val="1F2A44"/>
      </a:dk2>
      <a:lt2>
        <a:srgbClr val="98A4AE"/>
      </a:lt2>
      <a:accent1>
        <a:srgbClr val="E04E39"/>
      </a:accent1>
      <a:accent2>
        <a:srgbClr val="00AB8E"/>
      </a:accent2>
      <a:accent3>
        <a:srgbClr val="DE7C00"/>
      </a:accent3>
      <a:accent4>
        <a:srgbClr val="93328E"/>
      </a:accent4>
      <a:accent5>
        <a:srgbClr val="789D4A"/>
      </a:accent5>
      <a:accent6>
        <a:srgbClr val="FF00FF"/>
      </a:accent6>
      <a:hlink>
        <a:srgbClr val="1F2A44"/>
      </a:hlink>
      <a:folHlink>
        <a:srgbClr val="98A4AE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0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FF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1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5FA369"/>
        </a:accent6>
        <a:hlink>
          <a:srgbClr val="FF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2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FFFF66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E7E75C"/>
        </a:accent6>
        <a:hlink>
          <a:srgbClr val="000000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3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FFFF66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E7E75C"/>
        </a:accent6>
        <a:hlink>
          <a:srgbClr val="7680AC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30038</TotalTime>
  <Words>592</Words>
  <Application>Microsoft Office PowerPoint</Application>
  <PresentationFormat>On-screen Show (4:3)</PresentationFormat>
  <Paragraphs>185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Teamwork</vt:lpstr>
      <vt:lpstr> University of California, Merced Staff Climate Survey 2017-2018 Results</vt:lpstr>
      <vt:lpstr>College Senior Survey</vt:lpstr>
      <vt:lpstr>Table of Contents</vt:lpstr>
      <vt:lpstr>Demographics</vt:lpstr>
      <vt:lpstr>Demographics</vt:lpstr>
      <vt:lpstr>Demographics</vt:lpstr>
      <vt:lpstr>Demographics</vt:lpstr>
      <vt:lpstr>Demographics</vt:lpstr>
      <vt:lpstr>Demographics</vt:lpstr>
      <vt:lpstr>Demographics</vt:lpstr>
      <vt:lpstr>Satisfaction &amp; Stress</vt:lpstr>
      <vt:lpstr>Workplace Satisfaction (% Indicating “Satisfied” or “Very Satisfied”)</vt:lpstr>
      <vt:lpstr>Workplace &amp; Overall Satisfaction  (% Indicating “Satisfied” or “Very Satisfied”)</vt:lpstr>
      <vt:lpstr>Work-Life Balance</vt:lpstr>
      <vt:lpstr>Satisfaction with Benefits &amp; Compensation (% Indicating “Satisfied” or “Very Satisfied”)</vt:lpstr>
      <vt:lpstr>Sources of Stress (% Indicating “Somewhat” or “Extensive”)</vt:lpstr>
      <vt:lpstr>Sources of Stress (% Indicating “Somewhat” or “Extensive”)</vt:lpstr>
      <vt:lpstr>Campus Climate</vt:lpstr>
      <vt:lpstr>Campus Atmosphere (% Indicating “Satisfied” or “Very Satisfied”)</vt:lpstr>
      <vt:lpstr>Campus Diversity</vt:lpstr>
      <vt:lpstr>Staff Perspectives on Campus Climate (% Indicating “Agree” or “Strongly Agree”)</vt:lpstr>
      <vt:lpstr>Campus Community &amp; Diversity: Institutional Priorities (% Indicating “High” or “Highest” Priority)</vt:lpstr>
      <vt:lpstr>Staff Discrimination or Exclusion</vt:lpstr>
      <vt:lpstr>Discrimination and Harassment (% Indicating  Ever Experienced at This Institution):</vt:lpstr>
      <vt:lpstr>Staff Satisfaction with  Administrative Responses &amp; Safety on Campus (% Indicating “Satisfied” or “Very Satisfied”)</vt:lpstr>
      <vt:lpstr>Work Environment</vt:lpstr>
      <vt:lpstr>Supervisors (% Indicating “Agree” or “Strongly Agree”)</vt:lpstr>
      <vt:lpstr>Professional Development (% Indicating “Yes”)</vt:lpstr>
      <vt:lpstr>Professional Development (% Indicating “Yes”)</vt:lpstr>
      <vt:lpstr>PowerPoint Presentation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Your First College Year</dc:title>
  <dc:creator>larellano</dc:creator>
  <cp:lastModifiedBy>De Acker</cp:lastModifiedBy>
  <cp:revision>2087</cp:revision>
  <cp:lastPrinted>2018-05-24T19:05:30Z</cp:lastPrinted>
  <dcterms:created xsi:type="dcterms:W3CDTF">2007-06-27T16:52:25Z</dcterms:created>
  <dcterms:modified xsi:type="dcterms:W3CDTF">2018-08-24T21:42:15Z</dcterms:modified>
</cp:coreProperties>
</file>