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ags/tag6.xml" ContentType="application/vnd.openxmlformats-officedocument.presentationml.tags+xml"/>
  <Override PartName="/ppt/charts/chart8.xml" ContentType="application/vnd.openxmlformats-officedocument.drawingml.chart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6.xml" ContentType="application/vnd.openxmlformats-officedocument.presentationml.notesSlide+xml"/>
  <Override PartName="/ppt/charts/chart21.xml" ContentType="application/vnd.openxmlformats-officedocument.drawingml.chart+xml"/>
  <Override PartName="/ppt/notesSlides/notesSlide17.xml" ContentType="application/vnd.openxmlformats-officedocument.presentationml.notesSlide+xml"/>
  <Override PartName="/ppt/charts/chart22.xml" ContentType="application/vnd.openxmlformats-officedocument.drawingml.chart+xml"/>
  <Override PartName="/ppt/notesSlides/notesSlide18.xml" ContentType="application/vnd.openxmlformats-officedocument.presentationml.notesSlide+xml"/>
  <Override PartName="/ppt/charts/chart23.xml" ContentType="application/vnd.openxmlformats-officedocument.drawingml.chart+xml"/>
  <Override PartName="/ppt/notesSlides/notesSlide19.xml" ContentType="application/vnd.openxmlformats-officedocument.presentationml.notesSlide+xml"/>
  <Override PartName="/ppt/charts/chart24.xml" ContentType="application/vnd.openxmlformats-officedocument.drawingml.chart+xml"/>
  <Override PartName="/ppt/notesSlides/notesSlide20.xml" ContentType="application/vnd.openxmlformats-officedocument.presentationml.notesSlide+xml"/>
  <Override PartName="/ppt/charts/chart25.xml" ContentType="application/vnd.openxmlformats-officedocument.drawingml.chart+xml"/>
  <Override PartName="/ppt/notesSlides/notesSlide21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22.xml" ContentType="application/vnd.openxmlformats-officedocument.presentationml.notesSlide+xml"/>
  <Override PartName="/ppt/charts/chart32.xml" ContentType="application/vnd.openxmlformats-officedocument.drawingml.chart+xml"/>
  <Override PartName="/ppt/notesSlides/notesSlide23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3.xml" ContentType="application/vnd.ms-office.chartstyle+xml"/>
  <Override PartName="/ppt/charts/colors23.xml" ContentType="application/vnd.ms-office.chartcolorstyle+xml"/>
  <Override PartName="/ppt/charts/style24.xml" ContentType="application/vnd.ms-office.chartstyle+xml"/>
  <Override PartName="/ppt/charts/colors24.xml" ContentType="application/vnd.ms-office.chartcolorstyle+xml"/>
  <Override PartName="/ppt/charts/style25.xml" ContentType="application/vnd.ms-office.chartstyle+xml"/>
  <Override PartName="/ppt/charts/colors25.xml" ContentType="application/vnd.ms-office.chartcolorstyle+xml"/>
  <Override PartName="/ppt/charts/style26.xml" ContentType="application/vnd.ms-office.chartstyle+xml"/>
  <Override PartName="/ppt/charts/colors26.xml" ContentType="application/vnd.ms-office.chartcolorstyle+xml"/>
  <Override PartName="/ppt/charts/style28.xml" ContentType="application/vnd.ms-office.chartstyle+xml"/>
  <Override PartName="/ppt/charts/colors28.xml" ContentType="application/vnd.ms-office.chartcolorstyle+xml"/>
  <Override PartName="/ppt/charts/style29.xml" ContentType="application/vnd.ms-office.chartstyle+xml"/>
  <Override PartName="/ppt/charts/colors29.xml" ContentType="application/vnd.ms-office.chartcolorstyle+xml"/>
  <Override PartName="/ppt/charts/style31.xml" ContentType="application/vnd.ms-office.chartstyle+xml"/>
  <Override PartName="/ppt/charts/colors3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37"/>
  </p:notesMasterIdLst>
  <p:handoutMasterIdLst>
    <p:handoutMasterId r:id="rId38"/>
  </p:handoutMasterIdLst>
  <p:sldIdLst>
    <p:sldId id="256" r:id="rId2"/>
    <p:sldId id="456" r:id="rId3"/>
    <p:sldId id="676" r:id="rId4"/>
    <p:sldId id="679" r:id="rId5"/>
    <p:sldId id="680" r:id="rId6"/>
    <p:sldId id="682" r:id="rId7"/>
    <p:sldId id="704" r:id="rId8"/>
    <p:sldId id="705" r:id="rId9"/>
    <p:sldId id="706" r:id="rId10"/>
    <p:sldId id="261" r:id="rId11"/>
    <p:sldId id="681" r:id="rId12"/>
    <p:sldId id="685" r:id="rId13"/>
    <p:sldId id="686" r:id="rId14"/>
    <p:sldId id="684" r:id="rId15"/>
    <p:sldId id="687" r:id="rId16"/>
    <p:sldId id="688" r:id="rId17"/>
    <p:sldId id="651" r:id="rId18"/>
    <p:sldId id="689" r:id="rId19"/>
    <p:sldId id="690" r:id="rId20"/>
    <p:sldId id="691" r:id="rId21"/>
    <p:sldId id="692" r:id="rId22"/>
    <p:sldId id="694" r:id="rId23"/>
    <p:sldId id="713" r:id="rId24"/>
    <p:sldId id="711" r:id="rId25"/>
    <p:sldId id="709" r:id="rId26"/>
    <p:sldId id="695" r:id="rId27"/>
    <p:sldId id="715" r:id="rId28"/>
    <p:sldId id="714" r:id="rId29"/>
    <p:sldId id="712" r:id="rId30"/>
    <p:sldId id="710" r:id="rId31"/>
    <p:sldId id="697" r:id="rId32"/>
    <p:sldId id="698" r:id="rId33"/>
    <p:sldId id="699" r:id="rId34"/>
    <p:sldId id="708" r:id="rId35"/>
    <p:sldId id="281" r:id="rId36"/>
  </p:sldIdLst>
  <p:sldSz cx="9144000" cy="6858000" type="screen4x3"/>
  <p:notesSz cx="6881813" cy="9296400"/>
  <p:custDataLst>
    <p:tags r:id="rId3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u="sng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2000" u="sng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2000" u="sng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2000" u="sng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2000" u="sng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C00"/>
    <a:srgbClr val="93328E"/>
    <a:srgbClr val="1F2A44"/>
    <a:srgbClr val="789D4A"/>
    <a:srgbClr val="FFE265"/>
    <a:srgbClr val="FFC50D"/>
    <a:srgbClr val="FFCC29"/>
    <a:srgbClr val="FFA59B"/>
    <a:srgbClr val="FFFFFF"/>
    <a:srgbClr val="C5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2" autoAdjust="0"/>
    <p:restoredTop sz="91395" autoAdjust="0"/>
  </p:normalViewPr>
  <p:slideViewPr>
    <p:cSldViewPr>
      <p:cViewPr>
        <p:scale>
          <a:sx n="97" d="100"/>
          <a:sy n="97" d="100"/>
        </p:scale>
        <p:origin x="-75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3" d="100"/>
        <a:sy n="93" d="100"/>
      </p:scale>
      <p:origin x="0" y="0"/>
    </p:cViewPr>
  </p:notesTextViewPr>
  <p:sorterViewPr>
    <p:cViewPr>
      <p:scale>
        <a:sx n="75" d="100"/>
        <a:sy n="75" d="100"/>
      </p:scale>
      <p:origin x="0" y="4356"/>
    </p:cViewPr>
  </p:sorterViewPr>
  <p:notesViewPr>
    <p:cSldViewPr>
      <p:cViewPr varScale="1">
        <p:scale>
          <a:sx n="81" d="100"/>
          <a:sy n="81" d="100"/>
        </p:scale>
        <p:origin x="-2052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package" Target="../embeddings/Microsoft_Excel_Worksheet3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2000" b="0" i="0">
                <a:solidFill>
                  <a:schemeClr val="tx2"/>
                </a:solidFill>
                <a:latin typeface="Franklin Gothic Medium" panose="020B0603020102020204" pitchFamily="34" charset="0"/>
              </a:defRPr>
            </a:pPr>
            <a:r>
              <a:rPr lang="en-US" sz="2000" b="0" i="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Role</a:t>
            </a:r>
          </a:p>
        </c:rich>
      </c:tx>
      <c:layout>
        <c:manualLayout>
          <c:xMode val="edge"/>
          <c:yMode val="edge"/>
          <c:x val="0.38862679725418858"/>
          <c:y val="8.474576271186440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9883271170051098E-2"/>
          <c:y val="0.170820543618488"/>
          <c:w val="0.78738281387750098"/>
          <c:h val="0.4834849081364889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5"/>
            </a:solidFill>
          </c:spPr>
          <c:dPt>
            <c:idx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AD-4BF9-9A08-71D99984FED6}"/>
              </c:ext>
            </c:extLst>
          </c:dPt>
          <c:dPt>
            <c:idx val="1"/>
            <c:bubble3D val="0"/>
            <c:explosion val="3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AD-4BF9-9A08-71D99984FE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FAD-4BF9-9A08-71D99984FED6}"/>
              </c:ext>
            </c:extLst>
          </c:dPt>
          <c:dLbls>
            <c:dLbl>
              <c:idx val="0"/>
              <c:layout>
                <c:manualLayout>
                  <c:x val="1.8572102684569894E-2"/>
                  <c:y val="1.1478491036078092E-2"/>
                </c:manualLayout>
              </c:layout>
              <c:numFmt formatCode="0.0%" sourceLinked="0"/>
              <c:spPr>
                <a:solidFill>
                  <a:srgbClr val="1F2A44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AD-4BF9-9A08-71D99984FED6}"/>
                </c:ext>
              </c:extLst>
            </c:dLbl>
            <c:dLbl>
              <c:idx val="3"/>
              <c:layout>
                <c:manualLayout>
                  <c:x val="-4.8284781952962902E-3"/>
                  <c:y val="5.947751234485519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26-4B8F-8350-FA7FADA1C94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Senior Administrator</c:v>
                </c:pt>
                <c:pt idx="1">
                  <c:v>Mid-level administrator / manager</c:v>
                </c:pt>
                <c:pt idx="2">
                  <c:v>Staff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0.03</c:v>
                </c:pt>
                <c:pt idx="1">
                  <c:v>0.29799999999999999</c:v>
                </c:pt>
                <c:pt idx="2">
                  <c:v>0.63800000000000001</c:v>
                </c:pt>
                <c:pt idx="3">
                  <c:v>3.4000000000000002E-2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AD-4BF9-9A08-71D99984F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7218607542478201"/>
          <c:y val="0.71230170381244695"/>
          <c:w val="0.69203239397706795"/>
          <c:h val="0.18588015481115699"/>
        </c:manualLayout>
      </c:layout>
      <c:overlay val="0"/>
      <c:txPr>
        <a:bodyPr/>
        <a:lstStyle/>
        <a:p>
          <a:pPr>
            <a:defRPr sz="1200" b="1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Institution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Collegiality among staff</c:v>
                </c:pt>
                <c:pt idx="1">
                  <c:v>Competence of colleagues</c:v>
                </c:pt>
                <c:pt idx="2">
                  <c:v>Professional relationships w/ colleagues</c:v>
                </c:pt>
                <c:pt idx="3">
                  <c:v>Relationship with my supervisor</c:v>
                </c:pt>
                <c:pt idx="4">
                  <c:v>Prospects for career advancement</c:v>
                </c:pt>
                <c:pt idx="5">
                  <c:v>Support for career advancement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0.61099999999999999</c:v>
                </c:pt>
                <c:pt idx="1">
                  <c:v>0.58499999999999996</c:v>
                </c:pt>
                <c:pt idx="2">
                  <c:v>0.70899999999999996</c:v>
                </c:pt>
                <c:pt idx="3">
                  <c:v>0.67300000000000004</c:v>
                </c:pt>
                <c:pt idx="4">
                  <c:v>0.34799999999999998</c:v>
                </c:pt>
                <c:pt idx="5">
                  <c:v>0.442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29-44EE-8652-5940903917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Institutions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Collegiality among staff</c:v>
                </c:pt>
                <c:pt idx="1">
                  <c:v>Competence of colleagues</c:v>
                </c:pt>
                <c:pt idx="2">
                  <c:v>Professional relationships w/ colleagues</c:v>
                </c:pt>
                <c:pt idx="3">
                  <c:v>Relationship with my supervisor</c:v>
                </c:pt>
                <c:pt idx="4">
                  <c:v>Prospects for career advancement</c:v>
                </c:pt>
                <c:pt idx="5">
                  <c:v>Support for career advancement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0.74299999999999999</c:v>
                </c:pt>
                <c:pt idx="1">
                  <c:v>0.72299999999999998</c:v>
                </c:pt>
                <c:pt idx="2">
                  <c:v>0.80100000000000005</c:v>
                </c:pt>
                <c:pt idx="3">
                  <c:v>0.748</c:v>
                </c:pt>
                <c:pt idx="4">
                  <c:v>0.40400000000000003</c:v>
                </c:pt>
                <c:pt idx="5">
                  <c:v>0.48499999999999999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29-44EE-8652-59409039178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132669824"/>
        <c:axId val="132671744"/>
      </c:barChart>
      <c:catAx>
        <c:axId val="13266982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671744"/>
        <c:crosses val="autoZero"/>
        <c:auto val="1"/>
        <c:lblAlgn val="ctr"/>
        <c:lblOffset val="100"/>
        <c:noMultiLvlLbl val="0"/>
      </c:catAx>
      <c:valAx>
        <c:axId val="132671744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1F2A4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66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Institution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Workspace</c:v>
                </c:pt>
                <c:pt idx="1">
                  <c:v>Autonomy and independence</c:v>
                </c:pt>
                <c:pt idx="2">
                  <c:v>Job security</c:v>
                </c:pt>
                <c:pt idx="3">
                  <c:v>Overall job satisfaction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0.55800000000000005</c:v>
                </c:pt>
                <c:pt idx="1">
                  <c:v>0.72899999999999998</c:v>
                </c:pt>
                <c:pt idx="2">
                  <c:v>0.61799999999999999</c:v>
                </c:pt>
                <c:pt idx="3">
                  <c:v>0.61599999999999999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78-431E-A7F3-E83F3ECD6D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Institutions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Workspace</c:v>
                </c:pt>
                <c:pt idx="1">
                  <c:v>Autonomy and independence</c:v>
                </c:pt>
                <c:pt idx="2">
                  <c:v>Job security</c:v>
                </c:pt>
                <c:pt idx="3">
                  <c:v>Overall job satisfaction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0.68899999999999995</c:v>
                </c:pt>
                <c:pt idx="1">
                  <c:v>0.80900000000000005</c:v>
                </c:pt>
                <c:pt idx="2">
                  <c:v>0.76200000000000001</c:v>
                </c:pt>
                <c:pt idx="3">
                  <c:v>0.751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78-431E-A7F3-E83F3ECD6D2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6718592"/>
        <c:axId val="132715264"/>
      </c:barChart>
      <c:catAx>
        <c:axId val="11671859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715264"/>
        <c:crosses val="autoZero"/>
        <c:auto val="1"/>
        <c:lblAlgn val="ctr"/>
        <c:lblOffset val="100"/>
        <c:noMultiLvlLbl val="0"/>
      </c:catAx>
      <c:valAx>
        <c:axId val="132715264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1F2A4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71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624781277340298E-2"/>
          <c:y val="3.25903324584427E-2"/>
          <c:w val="0.875912255759697"/>
          <c:h val="0.73379265091863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Institution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Departmental support for work-life balance</c:v>
                </c:pt>
                <c:pt idx="1">
                  <c:v>Flexibility in relation to family matters or emergencies</c:v>
                </c:pt>
                <c:pt idx="2">
                  <c:v>Institutional support for work-life balance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0.54900000000000004</c:v>
                </c:pt>
                <c:pt idx="1">
                  <c:v>0.83199999999999996</c:v>
                </c:pt>
                <c:pt idx="2" formatCode="0.00%">
                  <c:v>0.55100000000000005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1E-4DE3-B981-3D62335A46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Institutions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Departmental support for work-life balance</c:v>
                </c:pt>
                <c:pt idx="1">
                  <c:v>Flexibility in relation to family matters or emergencies</c:v>
                </c:pt>
                <c:pt idx="2">
                  <c:v>Institutional support for work-life balance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0.68600000000000005</c:v>
                </c:pt>
                <c:pt idx="1">
                  <c:v>0.874</c:v>
                </c:pt>
                <c:pt idx="2">
                  <c:v>0.65800000000000003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1E-4DE3-B981-3D62335A46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3230976"/>
        <c:axId val="133232512"/>
      </c:barChart>
      <c:catAx>
        <c:axId val="13323097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232512"/>
        <c:crosses val="autoZero"/>
        <c:auto val="1"/>
        <c:lblAlgn val="ctr"/>
        <c:lblOffset val="100"/>
        <c:noMultiLvlLbl val="0"/>
      </c:catAx>
      <c:valAx>
        <c:axId val="133232512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1F2A4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23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47315676449536"/>
          <c:y val="1.8701443569553809E-2"/>
          <c:w val="0.77591744213791503"/>
          <c:h val="0.747681539807523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Institution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 achieve a healthy balance between my personal life &amp; my professional life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AF-46F5-915B-F704F10E92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Institutions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 achieve a healthy balance between my personal life &amp; my professional life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0.748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AF-46F5-915B-F704F10E926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640640"/>
        <c:axId val="118642176"/>
      </c:barChart>
      <c:catAx>
        <c:axId val="11864064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42176"/>
        <c:crosses val="autoZero"/>
        <c:auto val="1"/>
        <c:lblAlgn val="ctr"/>
        <c:lblOffset val="100"/>
        <c:noMultiLvlLbl val="0"/>
      </c:catAx>
      <c:valAx>
        <c:axId val="118642176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1F2A4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4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4783265728148E-2"/>
          <c:y val="0.88149825021872297"/>
          <c:w val="0.96019446432832301"/>
          <c:h val="0.1129461942257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Institution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Relative equity of salary &amp; job benefits</c:v>
                </c:pt>
                <c:pt idx="1">
                  <c:v>Quality of health benefits</c:v>
                </c:pt>
                <c:pt idx="2">
                  <c:v>Cost of health benefits</c:v>
                </c:pt>
                <c:pt idx="3">
                  <c:v>Retirement benefits</c:v>
                </c:pt>
                <c:pt idx="4">
                  <c:v>Salary</c:v>
                </c:pt>
                <c:pt idx="5">
                  <c:v>Extended leave policies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0.433</c:v>
                </c:pt>
                <c:pt idx="1">
                  <c:v>0.76700000000000002</c:v>
                </c:pt>
                <c:pt idx="2">
                  <c:v>0.64600000000000002</c:v>
                </c:pt>
                <c:pt idx="3">
                  <c:v>0.66900000000000004</c:v>
                </c:pt>
                <c:pt idx="4">
                  <c:v>0.4</c:v>
                </c:pt>
                <c:pt idx="5">
                  <c:v>0.58430000000000004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B7-4406-94E5-4ABFE41D6E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Institutions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Relative equity of salary &amp; job benefits</c:v>
                </c:pt>
                <c:pt idx="1">
                  <c:v>Quality of health benefits</c:v>
                </c:pt>
                <c:pt idx="2">
                  <c:v>Cost of health benefits</c:v>
                </c:pt>
                <c:pt idx="3">
                  <c:v>Retirement benefits</c:v>
                </c:pt>
                <c:pt idx="4">
                  <c:v>Salary</c:v>
                </c:pt>
                <c:pt idx="5">
                  <c:v>Extended leave policies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0.45700000000000002</c:v>
                </c:pt>
                <c:pt idx="1">
                  <c:v>0.81599999999999995</c:v>
                </c:pt>
                <c:pt idx="2">
                  <c:v>0.621</c:v>
                </c:pt>
                <c:pt idx="3">
                  <c:v>0.754</c:v>
                </c:pt>
                <c:pt idx="4">
                  <c:v>0.42099999999999999</c:v>
                </c:pt>
                <c:pt idx="5">
                  <c:v>0.67500000000000004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B7-4406-94E5-4ABFE41D6E1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781824"/>
        <c:axId val="118783360"/>
      </c:barChart>
      <c:catAx>
        <c:axId val="11878182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783360"/>
        <c:crosses val="autoZero"/>
        <c:auto val="1"/>
        <c:lblAlgn val="ctr"/>
        <c:lblOffset val="100"/>
        <c:noMultiLvlLbl val="0"/>
      </c:catAx>
      <c:valAx>
        <c:axId val="118783360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1F2A4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78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Institution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Discrimination (e.g., prejudice, racism, sexism, homophobia, transphobia)</c:v>
                </c:pt>
                <c:pt idx="1">
                  <c:v>Review/promotion process</c:v>
                </c:pt>
                <c:pt idx="2">
                  <c:v>Institutional procedures and “red tape”</c:v>
                </c:pt>
                <c:pt idx="3">
                  <c:v>Increasing work responsibilities</c:v>
                </c:pt>
                <c:pt idx="4">
                  <c:v>Budget cuts in your department/unit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0.247</c:v>
                </c:pt>
                <c:pt idx="1">
                  <c:v>0.60599999999999998</c:v>
                </c:pt>
                <c:pt idx="2">
                  <c:v>0.67400000000000004</c:v>
                </c:pt>
                <c:pt idx="3">
                  <c:v>0.72799999999999998</c:v>
                </c:pt>
                <c:pt idx="4">
                  <c:v>0.56499999999999995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9B-40B9-8F9C-2E9BDC42DC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Institutions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Discrimination (e.g., prejudice, racism, sexism, homophobia, transphobia)</c:v>
                </c:pt>
                <c:pt idx="1">
                  <c:v>Review/promotion process</c:v>
                </c:pt>
                <c:pt idx="2">
                  <c:v>Institutional procedures and “red tape”</c:v>
                </c:pt>
                <c:pt idx="3">
                  <c:v>Increasing work responsibilities</c:v>
                </c:pt>
                <c:pt idx="4">
                  <c:v>Budget cuts in your department/unit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0.19400000000000001</c:v>
                </c:pt>
                <c:pt idx="1">
                  <c:v>0.47399999999999998</c:v>
                </c:pt>
                <c:pt idx="2">
                  <c:v>0.59199999999999997</c:v>
                </c:pt>
                <c:pt idx="3">
                  <c:v>0.67200000000000004</c:v>
                </c:pt>
                <c:pt idx="4">
                  <c:v>0.35899999999999999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9B-40B9-8F9C-2E9BDC42DC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690176"/>
        <c:axId val="118691712"/>
      </c:barChart>
      <c:catAx>
        <c:axId val="11869017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91712"/>
        <c:crosses val="autoZero"/>
        <c:auto val="1"/>
        <c:lblAlgn val="ctr"/>
        <c:lblOffset val="100"/>
        <c:noMultiLvlLbl val="0"/>
      </c:catAx>
      <c:valAx>
        <c:axId val="118691712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1F2A4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9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Institution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Child care</c:v>
                </c:pt>
                <c:pt idx="1">
                  <c:v>My physical health</c:v>
                </c:pt>
                <c:pt idx="2">
                  <c:v>My mental heath and/or wellbeing</c:v>
                </c:pt>
                <c:pt idx="3">
                  <c:v>Lack of personal time</c:v>
                </c:pt>
                <c:pt idx="4">
                  <c:v>Self-imposed high expectations</c:v>
                </c:pt>
                <c:pt idx="5">
                  <c:v>Job security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0.54</c:v>
                </c:pt>
                <c:pt idx="1">
                  <c:v>0.64300000000000002</c:v>
                </c:pt>
                <c:pt idx="2">
                  <c:v>0.63500000000000001</c:v>
                </c:pt>
                <c:pt idx="3">
                  <c:v>0.54200000000000004</c:v>
                </c:pt>
                <c:pt idx="4">
                  <c:v>0.745</c:v>
                </c:pt>
                <c:pt idx="5" formatCode="0.00%">
                  <c:v>0.41399999999999998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D7-445A-8139-BDDD91D061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Institutions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Child care</c:v>
                </c:pt>
                <c:pt idx="1">
                  <c:v>My physical health</c:v>
                </c:pt>
                <c:pt idx="2">
                  <c:v>My mental heath and/or wellbeing</c:v>
                </c:pt>
                <c:pt idx="3">
                  <c:v>Lack of personal time</c:v>
                </c:pt>
                <c:pt idx="4">
                  <c:v>Self-imposed high expectations</c:v>
                </c:pt>
                <c:pt idx="5">
                  <c:v>Job security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0.49299999999999999</c:v>
                </c:pt>
                <c:pt idx="1">
                  <c:v>0.61299999999999999</c:v>
                </c:pt>
                <c:pt idx="2">
                  <c:v>0.56999999999999995</c:v>
                </c:pt>
                <c:pt idx="3">
                  <c:v>0.49399999999999999</c:v>
                </c:pt>
                <c:pt idx="4">
                  <c:v>0.72399999999999998</c:v>
                </c:pt>
                <c:pt idx="5">
                  <c:v>0.307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D7-445A-8139-BDDD91D061C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916608"/>
        <c:axId val="118918144"/>
      </c:barChart>
      <c:catAx>
        <c:axId val="11891660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918144"/>
        <c:crosses val="autoZero"/>
        <c:auto val="1"/>
        <c:lblAlgn val="ctr"/>
        <c:lblOffset val="100"/>
        <c:noMultiLvlLbl val="0"/>
      </c:catAx>
      <c:valAx>
        <c:axId val="118918144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1F2A4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91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Staff</a:t>
            </a:r>
            <a:r>
              <a:rPr lang="en-US" sz="2000" baseline="0" dirty="0"/>
              <a:t> Satisfaction with the Atmosphere for: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Institution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Sexual orientation differences</c:v>
                </c:pt>
                <c:pt idx="1">
                  <c:v>Political differences</c:v>
                </c:pt>
                <c:pt idx="2">
                  <c:v>Religious differences</c:v>
                </c:pt>
                <c:pt idx="3">
                  <c:v>Gender differences</c:v>
                </c:pt>
                <c:pt idx="4">
                  <c:v>Individuals with disabilities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0.64200000000000002</c:v>
                </c:pt>
                <c:pt idx="1">
                  <c:v>0.42899999999999999</c:v>
                </c:pt>
                <c:pt idx="2">
                  <c:v>0.51500000000000001</c:v>
                </c:pt>
                <c:pt idx="3">
                  <c:v>0.57499999999999996</c:v>
                </c:pt>
                <c:pt idx="4">
                  <c:v>0.59499999999999997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2A-48FB-ABE5-32A8CC20A4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Institutions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Sexual orientation differences</c:v>
                </c:pt>
                <c:pt idx="1">
                  <c:v>Political differences</c:v>
                </c:pt>
                <c:pt idx="2">
                  <c:v>Religious differences</c:v>
                </c:pt>
                <c:pt idx="3">
                  <c:v>Gender differences</c:v>
                </c:pt>
                <c:pt idx="4">
                  <c:v>Individuals with disabilities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0.60299999999999998</c:v>
                </c:pt>
                <c:pt idx="1">
                  <c:v>0.48599999999999999</c:v>
                </c:pt>
                <c:pt idx="2">
                  <c:v>0.61</c:v>
                </c:pt>
                <c:pt idx="3">
                  <c:v>0.57199999999999995</c:v>
                </c:pt>
                <c:pt idx="4">
                  <c:v>0.623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2A-48FB-ABE5-32A8CC20A46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859648"/>
        <c:axId val="118861184"/>
      </c:barChart>
      <c:catAx>
        <c:axId val="11885964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861184"/>
        <c:crosses val="autoZero"/>
        <c:auto val="1"/>
        <c:lblAlgn val="ctr"/>
        <c:lblOffset val="100"/>
        <c:noMultiLvlLbl val="0"/>
      </c:catAx>
      <c:valAx>
        <c:axId val="118861184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1F2A4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85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/>
              <a:t>Satisfaction with Campus Racial/Ethnic Diversity</a:t>
            </a:r>
          </a:p>
          <a:p>
            <a:pPr>
              <a:defRPr sz="20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/>
              <a:t>(% Indicating “Satisfied” or “Very Satisfied”)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Institution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Racial and ethnic diversity of the faculty</c:v>
                </c:pt>
                <c:pt idx="1">
                  <c:v>Racial and ethnic diversity of the staff</c:v>
                </c:pt>
                <c:pt idx="2">
                  <c:v>Racial and ethnic diversity of the student body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0.48299999999999998</c:v>
                </c:pt>
                <c:pt idx="1">
                  <c:v>0.53400000000000003</c:v>
                </c:pt>
                <c:pt idx="2">
                  <c:v>0.73699999999999999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05-4037-9526-2BF3B09C46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Institutions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Racial and ethnic diversity of the faculty</c:v>
                </c:pt>
                <c:pt idx="1">
                  <c:v>Racial and ethnic diversity of the staff</c:v>
                </c:pt>
                <c:pt idx="2">
                  <c:v>Racial and ethnic diversity of the student body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0.42799999999999999</c:v>
                </c:pt>
                <c:pt idx="1">
                  <c:v>0.46800000000000003</c:v>
                </c:pt>
                <c:pt idx="2">
                  <c:v>0.51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05-4037-9526-2BF3B09C46D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359168"/>
        <c:axId val="118360320"/>
      </c:barChart>
      <c:catAx>
        <c:axId val="11835916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360320"/>
        <c:crosses val="autoZero"/>
        <c:auto val="1"/>
        <c:lblAlgn val="ctr"/>
        <c:lblOffset val="100"/>
        <c:noMultiLvlLbl val="0"/>
      </c:catAx>
      <c:valAx>
        <c:axId val="118360320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1F2A4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35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0820338634141"/>
          <c:y val="4.2238845144356899E-2"/>
          <c:w val="0.56791247598866201"/>
          <c:h val="0.61420376998329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Institution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Commitment to hiring women &amp; minorities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0.52500000000000002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D6-4529-9FB7-47D0665F9E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Institutions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Commitment to hiring women &amp; minorities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0.56599999999999995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D6-4529-9FB7-47D0665F9E1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407936"/>
        <c:axId val="118409472"/>
      </c:barChart>
      <c:catAx>
        <c:axId val="11840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09472"/>
        <c:crosses val="autoZero"/>
        <c:auto val="1"/>
        <c:lblAlgn val="ctr"/>
        <c:lblOffset val="100"/>
        <c:noMultiLvlLbl val="0"/>
      </c:catAx>
      <c:valAx>
        <c:axId val="118409472"/>
        <c:scaling>
          <c:orientation val="minMax"/>
          <c:max val="1"/>
          <c:min val="0"/>
        </c:scaling>
        <c:delete val="0"/>
        <c:axPos val="l"/>
        <c:numFmt formatCode="0%" sourceLinked="0"/>
        <c:majorTickMark val="in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40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57791716959701"/>
          <c:y val="0.85049180327868901"/>
          <c:w val="0.67087367395863495"/>
          <c:h val="0.116721311475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1F2A44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r>
              <a:rPr lang="en-US" sz="2000" b="0" dirty="0">
                <a:latin typeface="Franklin Gothic Medium" panose="020B0603020102020204" pitchFamily="34" charset="0"/>
              </a:rPr>
              <a:t>Years</a:t>
            </a:r>
            <a:r>
              <a:rPr lang="en-US" sz="2000" b="0" baseline="0" dirty="0">
                <a:latin typeface="Franklin Gothic Medium" panose="020B0603020102020204" pitchFamily="34" charset="0"/>
              </a:rPr>
              <a:t> Employed:</a:t>
            </a:r>
            <a:endParaRPr lang="en-US" sz="2000" b="0" dirty="0">
              <a:latin typeface="Franklin Gothic Medium" panose="020B06030201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 this institution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1F2A4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Less than 1 year</c:v>
                </c:pt>
                <c:pt idx="1">
                  <c:v>1-4 years</c:v>
                </c:pt>
                <c:pt idx="2">
                  <c:v>5-10 years</c:v>
                </c:pt>
                <c:pt idx="3">
                  <c:v>11-15 years</c:v>
                </c:pt>
                <c:pt idx="4">
                  <c:v>16-20 years</c:v>
                </c:pt>
                <c:pt idx="5">
                  <c:v>More than 20 years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0.10100000000000001</c:v>
                </c:pt>
                <c:pt idx="1">
                  <c:v>0.39700000000000002</c:v>
                </c:pt>
                <c:pt idx="2">
                  <c:v>0.28799999999999998</c:v>
                </c:pt>
                <c:pt idx="3">
                  <c:v>0.191</c:v>
                </c:pt>
                <c:pt idx="4">
                  <c:v>1.7000000000000001E-2</c:v>
                </c:pt>
                <c:pt idx="5">
                  <c:v>6.0000000000000001E-3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2A-4927-BAF4-04C239675C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your current position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1F2A4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Less than 1 year</c:v>
                </c:pt>
                <c:pt idx="1">
                  <c:v>1-4 years</c:v>
                </c:pt>
                <c:pt idx="2">
                  <c:v>5-10 years</c:v>
                </c:pt>
                <c:pt idx="3">
                  <c:v>11-15 years</c:v>
                </c:pt>
                <c:pt idx="4">
                  <c:v>16-20 years</c:v>
                </c:pt>
                <c:pt idx="5">
                  <c:v>More than 20 years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0.17</c:v>
                </c:pt>
                <c:pt idx="1">
                  <c:v>0.49399999999999999</c:v>
                </c:pt>
                <c:pt idx="2">
                  <c:v>0.215</c:v>
                </c:pt>
                <c:pt idx="3">
                  <c:v>9.8000000000000004E-2</c:v>
                </c:pt>
                <c:pt idx="4">
                  <c:v>0.01</c:v>
                </c:pt>
                <c:pt idx="5">
                  <c:v>1.2E-2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2A-4927-BAF4-04C239675C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-27"/>
        <c:axId val="114723456"/>
        <c:axId val="114729344"/>
      </c:barChart>
      <c:catAx>
        <c:axId val="11472345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rgbClr val="1F2A4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1F2A4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29344"/>
        <c:crosses val="autoZero"/>
        <c:auto val="1"/>
        <c:lblAlgn val="ctr"/>
        <c:lblOffset val="100"/>
        <c:noMultiLvlLbl val="0"/>
      </c:catAx>
      <c:valAx>
        <c:axId val="114729344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1F2A4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1F2A4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2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1F2A44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rgbClr val="1F2A44"/>
          </a:solidFill>
          <a:latin typeface="+mn-lt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390410568072197"/>
          <c:y val="4.2238690751891302E-2"/>
          <c:w val="0.56482872944543305"/>
          <c:h val="0.59602195180147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Institution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Effective hiring practices &amp; policies that increase staff diversity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0.51600000000000001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67-4407-AC6F-3509DA9405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Institutions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Effective hiring practices &amp; policies that increase staff diversity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0.628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67-4407-AC6F-3509DA94059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538624"/>
        <c:axId val="118540160"/>
      </c:barChart>
      <c:catAx>
        <c:axId val="11853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540160"/>
        <c:crosses val="autoZero"/>
        <c:auto val="1"/>
        <c:lblAlgn val="ctr"/>
        <c:lblOffset val="100"/>
        <c:noMultiLvlLbl val="0"/>
      </c:catAx>
      <c:valAx>
        <c:axId val="118540160"/>
        <c:scaling>
          <c:orientation val="minMax"/>
          <c:max val="1"/>
          <c:min val="0"/>
        </c:scaling>
        <c:delete val="0"/>
        <c:axPos val="l"/>
        <c:numFmt formatCode="0%" sourceLinked="0"/>
        <c:majorTickMark val="in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53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258287568834903"/>
          <c:y val="0.86903225806451601"/>
          <c:w val="0.67087367395863495"/>
          <c:h val="0.11483870967741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This institution</a:t>
            </a:r>
            <a:r>
              <a:rPr lang="en-US" sz="2000" baseline="0" dirty="0"/>
              <a:t>: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5749854184893597E-2"/>
          <c:y val="0.113490155601359"/>
          <c:w val="0.91727483717313096"/>
          <c:h val="0.52581503080732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Institution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Encourages staff to have a public voice &amp; share their ideas openly</c:v>
                </c:pt>
                <c:pt idx="1">
                  <c:v>Has campus administrators who regularly speak about the value of diversity</c:v>
                </c:pt>
                <c:pt idx="2">
                  <c:v>Promotes the appreciation of cultural differences</c:v>
                </c:pt>
                <c:pt idx="3">
                  <c:v>Provides the campus community w/ opportunities to share feelings about issues of concern  </c:v>
                </c:pt>
                <c:pt idx="4">
                  <c:v>Rewards staff for their participation in diversity efforts </c:v>
                </c:pt>
                <c:pt idx="5">
                  <c:v>Has a lot of racial tension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0.58799999999999997</c:v>
                </c:pt>
                <c:pt idx="1">
                  <c:v>0.84560000000000002</c:v>
                </c:pt>
                <c:pt idx="2">
                  <c:v>0.84399999999999997</c:v>
                </c:pt>
                <c:pt idx="3">
                  <c:v>0.69699999999999995</c:v>
                </c:pt>
                <c:pt idx="4">
                  <c:v>0.41</c:v>
                </c:pt>
                <c:pt idx="5">
                  <c:v>0.24099999999999999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5D-477D-868E-C31582AC42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Institutions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Encourages staff to have a public voice &amp; share their ideas openly</c:v>
                </c:pt>
                <c:pt idx="1">
                  <c:v>Has campus administrators who regularly speak about the value of diversity</c:v>
                </c:pt>
                <c:pt idx="2">
                  <c:v>Promotes the appreciation of cultural differences</c:v>
                </c:pt>
                <c:pt idx="3">
                  <c:v>Provides the campus community w/ opportunities to share feelings about issues of concern  </c:v>
                </c:pt>
                <c:pt idx="4">
                  <c:v>Rewards staff for their participation in diversity efforts </c:v>
                </c:pt>
                <c:pt idx="5">
                  <c:v>Has a lot of racial tension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0.69299999999999995</c:v>
                </c:pt>
                <c:pt idx="1">
                  <c:v>0.82399999999999995</c:v>
                </c:pt>
                <c:pt idx="2">
                  <c:v>0.86399999999999999</c:v>
                </c:pt>
                <c:pt idx="3">
                  <c:v>0.78600000000000003</c:v>
                </c:pt>
                <c:pt idx="4">
                  <c:v>0.45600000000000002</c:v>
                </c:pt>
                <c:pt idx="5">
                  <c:v>0.216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5D-477D-868E-C31582AC42A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602752"/>
        <c:axId val="118608640"/>
      </c:barChart>
      <c:catAx>
        <c:axId val="11860275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08640"/>
        <c:crosses val="autoZero"/>
        <c:auto val="1"/>
        <c:lblAlgn val="ctr"/>
        <c:lblOffset val="100"/>
        <c:noMultiLvlLbl val="0"/>
      </c:catAx>
      <c:valAx>
        <c:axId val="118608640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1F2A4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0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236232623699802"/>
          <c:y val="0.94267969844182797"/>
          <c:w val="0.33527534752600402"/>
          <c:h val="5.73203015581719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Institution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Create and sustain partnerships with surrounding communities</c:v>
                </c:pt>
                <c:pt idx="1">
                  <c:v>Enhance diversity on campus</c:v>
                </c:pt>
                <c:pt idx="2">
                  <c:v>Investment in the professional development of staff</c:v>
                </c:pt>
                <c:pt idx="3">
                  <c:v>Consider staff views in institutional decision-making</c:v>
                </c:pt>
                <c:pt idx="4">
                  <c:v>Build or modernize campus facilities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0.55500000000000005</c:v>
                </c:pt>
                <c:pt idx="1">
                  <c:v>0.58899999999999997</c:v>
                </c:pt>
                <c:pt idx="2">
                  <c:v>0.23200000000000001</c:v>
                </c:pt>
                <c:pt idx="3">
                  <c:v>0.19800000000000001</c:v>
                </c:pt>
                <c:pt idx="4">
                  <c:v>0.83899999999999997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9A-421C-9EEA-106E77B389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Institutions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Create and sustain partnerships with surrounding communities</c:v>
                </c:pt>
                <c:pt idx="1">
                  <c:v>Enhance diversity on campus</c:v>
                </c:pt>
                <c:pt idx="2">
                  <c:v>Investment in the professional development of staff</c:v>
                </c:pt>
                <c:pt idx="3">
                  <c:v>Consider staff views in institutional decision-making</c:v>
                </c:pt>
                <c:pt idx="4">
                  <c:v>Build or modernize campus facilities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0.57599999999999996</c:v>
                </c:pt>
                <c:pt idx="1">
                  <c:v>0.59799999999999998</c:v>
                </c:pt>
                <c:pt idx="2">
                  <c:v>0.307</c:v>
                </c:pt>
                <c:pt idx="3">
                  <c:v>0.253</c:v>
                </c:pt>
                <c:pt idx="4">
                  <c:v>0.85499999999999998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9A-421C-9EEA-106E77B389C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167424"/>
        <c:axId val="118168960"/>
      </c:barChart>
      <c:catAx>
        <c:axId val="11816742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68960"/>
        <c:crosses val="autoZero"/>
        <c:auto val="1"/>
        <c:lblAlgn val="ctr"/>
        <c:lblOffset val="100"/>
        <c:noMultiLvlLbl val="0"/>
      </c:catAx>
      <c:valAx>
        <c:axId val="118168960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1F2A4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16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%</a:t>
            </a:r>
            <a:r>
              <a:rPr lang="en-US" sz="2000" baseline="0" dirty="0"/>
              <a:t> </a:t>
            </a:r>
            <a:r>
              <a:rPr lang="en-US" sz="2000" dirty="0"/>
              <a:t>Indicating</a:t>
            </a:r>
            <a:r>
              <a:rPr lang="en-US" sz="2000" baseline="0" dirty="0"/>
              <a:t> </a:t>
            </a:r>
            <a:r>
              <a:rPr lang="en-US" sz="2000" dirty="0"/>
              <a:t>Experience*</a:t>
            </a:r>
            <a:r>
              <a:rPr lang="en-US" sz="2000" baseline="0" dirty="0"/>
              <a:t> with D</a:t>
            </a:r>
            <a:r>
              <a:rPr lang="en-US" sz="2000" dirty="0"/>
              <a:t>iscrimination</a:t>
            </a:r>
            <a:r>
              <a:rPr lang="en-US" sz="2000" baseline="0" dirty="0"/>
              <a:t> </a:t>
            </a:r>
          </a:p>
          <a:p>
            <a:pPr>
              <a:defRPr sz="20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/>
              <a:t>or Exclusion at this Institution Because of Their: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Institution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Age</c:v>
                </c:pt>
                <c:pt idx="1">
                  <c:v>Gender/ 
Gender Identity</c:v>
                </c:pt>
                <c:pt idx="2">
                  <c:v>Job classification (e.g., title, position)</c:v>
                </c:pt>
                <c:pt idx="3">
                  <c:v>Level of education</c:v>
                </c:pt>
                <c:pt idx="4">
                  <c:v>Race/ethnicity</c:v>
                </c:pt>
                <c:pt idx="5">
                  <c:v>Parent/guardian status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0.23699999999999999</c:v>
                </c:pt>
                <c:pt idx="1">
                  <c:v>0.20699999999999999</c:v>
                </c:pt>
                <c:pt idx="2">
                  <c:v>0.505</c:v>
                </c:pt>
                <c:pt idx="3">
                  <c:v>0.27900000000000003</c:v>
                </c:pt>
                <c:pt idx="4">
                  <c:v>0.20599999999999999</c:v>
                </c:pt>
                <c:pt idx="5">
                  <c:v>0.10199999999999999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FF-4051-B0AF-3760015861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Institutions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Age</c:v>
                </c:pt>
                <c:pt idx="1">
                  <c:v>Gender/ 
Gender Identity</c:v>
                </c:pt>
                <c:pt idx="2">
                  <c:v>Job classification (e.g., title, position)</c:v>
                </c:pt>
                <c:pt idx="3">
                  <c:v>Level of education</c:v>
                </c:pt>
                <c:pt idx="4">
                  <c:v>Race/ethnicity</c:v>
                </c:pt>
                <c:pt idx="5">
                  <c:v>Parent/guardian status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0.20799999999999999</c:v>
                </c:pt>
                <c:pt idx="1">
                  <c:v>0.17199999999999999</c:v>
                </c:pt>
                <c:pt idx="2">
                  <c:v>0.42399999999999999</c:v>
                </c:pt>
                <c:pt idx="3">
                  <c:v>0.23499999999999999</c:v>
                </c:pt>
                <c:pt idx="4">
                  <c:v>0.11700000000000001</c:v>
                </c:pt>
                <c:pt idx="5">
                  <c:v>8.8999999999999996E-2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FF-4051-B0AF-3760015861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243712"/>
        <c:axId val="118245248"/>
      </c:barChart>
      <c:catAx>
        <c:axId val="11824371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45248"/>
        <c:crosses val="autoZero"/>
        <c:auto val="1"/>
        <c:lblAlgn val="ctr"/>
        <c:lblOffset val="100"/>
        <c:noMultiLvlLbl val="0"/>
      </c:catAx>
      <c:valAx>
        <c:axId val="118245248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1F2A4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4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%</a:t>
            </a:r>
            <a:r>
              <a:rPr lang="en-US" sz="2000" baseline="0" dirty="0"/>
              <a:t> </a:t>
            </a:r>
            <a:r>
              <a:rPr lang="en-US" sz="2000" dirty="0"/>
              <a:t>Indicating</a:t>
            </a:r>
            <a:r>
              <a:rPr lang="en-US" sz="2000" baseline="0" dirty="0"/>
              <a:t> </a:t>
            </a:r>
            <a:r>
              <a:rPr lang="en-US" sz="2000" dirty="0"/>
              <a:t>Experience*</a:t>
            </a:r>
            <a:r>
              <a:rPr lang="en-US" sz="2000" baseline="0" dirty="0"/>
              <a:t> with D</a:t>
            </a:r>
            <a:r>
              <a:rPr lang="en-US" sz="2000" dirty="0"/>
              <a:t>iscrimination</a:t>
            </a:r>
            <a:r>
              <a:rPr lang="en-US" sz="2000" baseline="0" dirty="0"/>
              <a:t> </a:t>
            </a:r>
          </a:p>
          <a:p>
            <a:pPr>
              <a:defRPr sz="20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/>
              <a:t>or Exclusion at this Institution Because of Their: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Heterosexual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Age</c:v>
                </c:pt>
                <c:pt idx="1">
                  <c:v>Gender/ 
Gender Identity</c:v>
                </c:pt>
                <c:pt idx="2">
                  <c:v>Job classification (e.g., title, position)</c:v>
                </c:pt>
                <c:pt idx="3">
                  <c:v>Level of education</c:v>
                </c:pt>
                <c:pt idx="4">
                  <c:v>Race/ethnicity</c:v>
                </c:pt>
                <c:pt idx="5">
                  <c:v>Parent/guardian status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0.23899999999999999</c:v>
                </c:pt>
                <c:pt idx="1">
                  <c:v>0.19800000000000001</c:v>
                </c:pt>
                <c:pt idx="2">
                  <c:v>0.51100000000000001</c:v>
                </c:pt>
                <c:pt idx="3">
                  <c:v>0.28000000000000003</c:v>
                </c:pt>
                <c:pt idx="4">
                  <c:v>0.20599999999999999</c:v>
                </c:pt>
                <c:pt idx="5">
                  <c:v>0.10199999999999999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FF-4051-B0AF-3760015861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Non-Heterosexual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Age</c:v>
                </c:pt>
                <c:pt idx="1">
                  <c:v>Gender/ 
Gender Identity</c:v>
                </c:pt>
                <c:pt idx="2">
                  <c:v>Job classification (e.g., title, position)</c:v>
                </c:pt>
                <c:pt idx="3">
                  <c:v>Level of education</c:v>
                </c:pt>
                <c:pt idx="4">
                  <c:v>Race/ethnicity</c:v>
                </c:pt>
                <c:pt idx="5">
                  <c:v>Parent/guardian status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0.22</c:v>
                </c:pt>
                <c:pt idx="1">
                  <c:v>0.27500000000000002</c:v>
                </c:pt>
                <c:pt idx="2">
                  <c:v>0.46100000000000002</c:v>
                </c:pt>
                <c:pt idx="3">
                  <c:v>0.23499999999999999</c:v>
                </c:pt>
                <c:pt idx="4">
                  <c:v>0.23499999999999999</c:v>
                </c:pt>
                <c:pt idx="5">
                  <c:v>7.8E-2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FF-4051-B0AF-3760015861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9841920"/>
        <c:axId val="119843456"/>
      </c:barChart>
      <c:catAx>
        <c:axId val="11984192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43456"/>
        <c:crosses val="autoZero"/>
        <c:auto val="1"/>
        <c:lblAlgn val="ctr"/>
        <c:lblOffset val="100"/>
        <c:noMultiLvlLbl val="0"/>
      </c:catAx>
      <c:valAx>
        <c:axId val="119843456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1F2A4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4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%</a:t>
            </a:r>
            <a:r>
              <a:rPr lang="en-US" sz="2000" baseline="0" dirty="0"/>
              <a:t> </a:t>
            </a:r>
            <a:r>
              <a:rPr lang="en-US" sz="2000" dirty="0"/>
              <a:t>Indicating</a:t>
            </a:r>
            <a:r>
              <a:rPr lang="en-US" sz="2000" baseline="0" dirty="0"/>
              <a:t> </a:t>
            </a:r>
            <a:r>
              <a:rPr lang="en-US" sz="2000" dirty="0"/>
              <a:t>Experience*</a:t>
            </a:r>
            <a:r>
              <a:rPr lang="en-US" sz="2000" baseline="0" dirty="0"/>
              <a:t> with D</a:t>
            </a:r>
            <a:r>
              <a:rPr lang="en-US" sz="2000" dirty="0"/>
              <a:t>iscrimination</a:t>
            </a:r>
            <a:r>
              <a:rPr lang="en-US" sz="2000" baseline="0" dirty="0"/>
              <a:t> </a:t>
            </a:r>
          </a:p>
          <a:p>
            <a:pPr>
              <a:defRPr sz="20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/>
              <a:t>or Exclusion at this Institution Because of Their: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Asian &amp; Native Hawaiian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Age</c:v>
                </c:pt>
                <c:pt idx="1">
                  <c:v>Gender/ 
Gender Identity</c:v>
                </c:pt>
                <c:pt idx="2">
                  <c:v>Job classification (e.g., title, position)</c:v>
                </c:pt>
                <c:pt idx="3">
                  <c:v>Level of education</c:v>
                </c:pt>
                <c:pt idx="4">
                  <c:v>Race/ethnicity</c:v>
                </c:pt>
                <c:pt idx="5">
                  <c:v>Parent/guardian status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0.30399999999999999</c:v>
                </c:pt>
                <c:pt idx="1">
                  <c:v>0.216</c:v>
                </c:pt>
                <c:pt idx="2">
                  <c:v>0.433</c:v>
                </c:pt>
                <c:pt idx="3">
                  <c:v>0.32600000000000001</c:v>
                </c:pt>
                <c:pt idx="4">
                  <c:v>0.34799999999999998</c:v>
                </c:pt>
                <c:pt idx="5">
                  <c:v>0.109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FF-4051-B0AF-3760015861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29100529100529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80-4DC2-ACBF-90347208DDE8}"/>
                </c:ext>
              </c:extLst>
            </c:dLbl>
            <c:dLbl>
              <c:idx val="3"/>
              <c:layout>
                <c:manualLayout>
                  <c:x val="3.0864197530864196E-3"/>
                  <c:y val="-2.91005291005290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80-4DC2-ACBF-90347208DD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Age</c:v>
                </c:pt>
                <c:pt idx="1">
                  <c:v>Gender/ 
Gender Identity</c:v>
                </c:pt>
                <c:pt idx="2">
                  <c:v>Job classification (e.g., title, position)</c:v>
                </c:pt>
                <c:pt idx="3">
                  <c:v>Level of education</c:v>
                </c:pt>
                <c:pt idx="4">
                  <c:v>Race/ethnicity</c:v>
                </c:pt>
                <c:pt idx="5">
                  <c:v>Parent/guardian status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0.217</c:v>
                </c:pt>
                <c:pt idx="1">
                  <c:v>0.17299999999999999</c:v>
                </c:pt>
                <c:pt idx="2">
                  <c:v>0.52100000000000002</c:v>
                </c:pt>
                <c:pt idx="3">
                  <c:v>0.26</c:v>
                </c:pt>
                <c:pt idx="4">
                  <c:v>0.47799999999999998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FF-4051-B0AF-3760015861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Latino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5432098765431532E-3"/>
                  <c:y val="-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F80-4DC2-ACBF-90347208DDE8}"/>
                </c:ext>
              </c:extLst>
            </c:dLbl>
            <c:dLbl>
              <c:idx val="2"/>
              <c:layout>
                <c:manualLayout>
                  <c:x val="-1.5432098765432098E-3"/>
                  <c:y val="-1.85185185185185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F80-4DC2-ACBF-90347208DD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Age</c:v>
                </c:pt>
                <c:pt idx="1">
                  <c:v>Gender/ 
Gender Identity</c:v>
                </c:pt>
                <c:pt idx="2">
                  <c:v>Job classification (e.g., title, position)</c:v>
                </c:pt>
                <c:pt idx="3">
                  <c:v>Level of education</c:v>
                </c:pt>
                <c:pt idx="4">
                  <c:v>Race/ethnicity</c:v>
                </c:pt>
                <c:pt idx="5">
                  <c:v>Parent/guardian status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0.3</c:v>
                </c:pt>
                <c:pt idx="1">
                  <c:v>0.22500000000000001</c:v>
                </c:pt>
                <c:pt idx="2">
                  <c:v>0.51700000000000002</c:v>
                </c:pt>
                <c:pt idx="3">
                  <c:v>0.25600000000000001</c:v>
                </c:pt>
                <c:pt idx="4">
                  <c:v>0.2</c:v>
                </c:pt>
                <c:pt idx="5">
                  <c:v>0.108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D6-46EC-A84F-A5E63648857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1316741696017772E-16"/>
                  <c:y val="-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80-4DC2-ACBF-90347208DDE8}"/>
                </c:ext>
              </c:extLst>
            </c:dLbl>
            <c:dLbl>
              <c:idx val="5"/>
              <c:layout>
                <c:manualLayout>
                  <c:x val="9.2592592592592587E-3"/>
                  <c:y val="-7.93650793650793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80-4DC2-ACBF-90347208DD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Age</c:v>
                </c:pt>
                <c:pt idx="1">
                  <c:v>Gender/ 
Gender Identity</c:v>
                </c:pt>
                <c:pt idx="2">
                  <c:v>Job classification (e.g., title, position)</c:v>
                </c:pt>
                <c:pt idx="3">
                  <c:v>Level of education</c:v>
                </c:pt>
                <c:pt idx="4">
                  <c:v>Race/ethnicity</c:v>
                </c:pt>
                <c:pt idx="5">
                  <c:v>Parent/guardian status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0.192</c:v>
                </c:pt>
                <c:pt idx="1">
                  <c:v>0.20799999999999999</c:v>
                </c:pt>
                <c:pt idx="2">
                  <c:v>0.499</c:v>
                </c:pt>
                <c:pt idx="3">
                  <c:v>0.27400000000000002</c:v>
                </c:pt>
                <c:pt idx="4">
                  <c:v>0.157</c:v>
                </c:pt>
                <c:pt idx="5">
                  <c:v>0.111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D6-46EC-A84F-A5E63648857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Age</c:v>
                </c:pt>
                <c:pt idx="1">
                  <c:v>Gender/ 
Gender Identity</c:v>
                </c:pt>
                <c:pt idx="2">
                  <c:v>Job classification (e.g., title, position)</c:v>
                </c:pt>
                <c:pt idx="3">
                  <c:v>Level of education</c:v>
                </c:pt>
                <c:pt idx="4">
                  <c:v>Race/ethnicity</c:v>
                </c:pt>
                <c:pt idx="5">
                  <c:v>Parent/guardian status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0.24</c:v>
                </c:pt>
                <c:pt idx="1">
                  <c:v>0.17899999999999999</c:v>
                </c:pt>
                <c:pt idx="2">
                  <c:v>0.58499999999999996</c:v>
                </c:pt>
                <c:pt idx="3">
                  <c:v>0.27500000000000002</c:v>
                </c:pt>
                <c:pt idx="4">
                  <c:v>0.24</c:v>
                </c:pt>
                <c:pt idx="5">
                  <c:v>7.1999999999999995E-2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D6-46EC-A84F-A5E63648857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Multiracial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9.2592592592592587E-3"/>
                  <c:y val="-2.64550264550264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80-4DC2-ACBF-90347208DD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Age</c:v>
                </c:pt>
                <c:pt idx="1">
                  <c:v>Gender/ 
Gender Identity</c:v>
                </c:pt>
                <c:pt idx="2">
                  <c:v>Job classification (e.g., title, position)</c:v>
                </c:pt>
                <c:pt idx="3">
                  <c:v>Level of education</c:v>
                </c:pt>
                <c:pt idx="4">
                  <c:v>Race/ethnicity</c:v>
                </c:pt>
                <c:pt idx="5">
                  <c:v>Parent/guardian status</c:v>
                </c:pt>
              </c:strCache>
            </c:strRef>
          </c:cat>
          <c:val>
            <c:numRef>
              <c:f>Sheet1!$G$2:$G$7</c:f>
              <c:numCache>
                <c:formatCode>0%</c:formatCode>
                <c:ptCount val="6"/>
                <c:pt idx="0">
                  <c:v>0.33</c:v>
                </c:pt>
                <c:pt idx="1">
                  <c:v>0.12</c:v>
                </c:pt>
                <c:pt idx="2">
                  <c:v>0.56000000000000005</c:v>
                </c:pt>
                <c:pt idx="3">
                  <c:v>0.4</c:v>
                </c:pt>
                <c:pt idx="4">
                  <c:v>0.25</c:v>
                </c:pt>
                <c:pt idx="5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3D6-46EC-A84F-A5E6364885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9981184"/>
        <c:axId val="119982720"/>
      </c:barChart>
      <c:catAx>
        <c:axId val="1199811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82720"/>
        <c:crosses val="autoZero"/>
        <c:auto val="1"/>
        <c:lblAlgn val="ctr"/>
        <c:lblOffset val="100"/>
        <c:noMultiLvlLbl val="0"/>
      </c:catAx>
      <c:valAx>
        <c:axId val="119982720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1F2A4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8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%</a:t>
            </a:r>
            <a:r>
              <a:rPr lang="en-US" sz="2000" baseline="0" dirty="0"/>
              <a:t> </a:t>
            </a:r>
            <a:r>
              <a:rPr lang="en-US" sz="2000" dirty="0"/>
              <a:t>Indicating</a:t>
            </a:r>
            <a:r>
              <a:rPr lang="en-US" sz="2000" baseline="0" dirty="0"/>
              <a:t> </a:t>
            </a:r>
            <a:r>
              <a:rPr lang="en-US" sz="2000" dirty="0"/>
              <a:t>Experience*</a:t>
            </a:r>
            <a:r>
              <a:rPr lang="en-US" sz="2000" baseline="0" dirty="0"/>
              <a:t> with D</a:t>
            </a:r>
            <a:r>
              <a:rPr lang="en-US" sz="2000" dirty="0"/>
              <a:t>iscrimination</a:t>
            </a:r>
            <a:r>
              <a:rPr lang="en-US" sz="2000" baseline="0" dirty="0"/>
              <a:t> </a:t>
            </a:r>
          </a:p>
          <a:p>
            <a:pPr>
              <a:defRPr sz="20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/>
              <a:t>or Exclusion at this Institution Because of Their: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Age</c:v>
                </c:pt>
                <c:pt idx="1">
                  <c:v>Gender/ 
Gender Identity</c:v>
                </c:pt>
                <c:pt idx="2">
                  <c:v>Job classification (e.g., title, position)</c:v>
                </c:pt>
                <c:pt idx="3">
                  <c:v>Level of education</c:v>
                </c:pt>
                <c:pt idx="4">
                  <c:v>Race/ethnicity</c:v>
                </c:pt>
                <c:pt idx="5">
                  <c:v>Parent/guardian status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0.21</c:v>
                </c:pt>
                <c:pt idx="1">
                  <c:v>0.113</c:v>
                </c:pt>
                <c:pt idx="2">
                  <c:v>0.42799999999999999</c:v>
                </c:pt>
                <c:pt idx="3">
                  <c:v>0.215</c:v>
                </c:pt>
                <c:pt idx="4">
                  <c:v>0.215</c:v>
                </c:pt>
                <c:pt idx="5">
                  <c:v>7.9000000000000001E-2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FF-4051-B0AF-3760015861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Age</c:v>
                </c:pt>
                <c:pt idx="1">
                  <c:v>Gender/ 
Gender Identity</c:v>
                </c:pt>
                <c:pt idx="2">
                  <c:v>Job classification (e.g., title, position)</c:v>
                </c:pt>
                <c:pt idx="3">
                  <c:v>Level of education</c:v>
                </c:pt>
                <c:pt idx="4">
                  <c:v>Race/ethnicity</c:v>
                </c:pt>
                <c:pt idx="5">
                  <c:v>Parent/guardian status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0.248</c:v>
                </c:pt>
                <c:pt idx="1">
                  <c:v>0.25</c:v>
                </c:pt>
                <c:pt idx="2">
                  <c:v>0.53900000000000003</c:v>
                </c:pt>
                <c:pt idx="3">
                  <c:v>0.308</c:v>
                </c:pt>
                <c:pt idx="4">
                  <c:v>0.20200000000000001</c:v>
                </c:pt>
                <c:pt idx="5">
                  <c:v>0.113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FF-4051-B0AF-3760015861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9459840"/>
        <c:axId val="119461376"/>
      </c:barChart>
      <c:catAx>
        <c:axId val="11945984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461376"/>
        <c:crosses val="autoZero"/>
        <c:auto val="1"/>
        <c:lblAlgn val="ctr"/>
        <c:lblOffset val="100"/>
        <c:noMultiLvlLbl val="0"/>
      </c:catAx>
      <c:valAx>
        <c:axId val="119461376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1F2A4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45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Please indicate how</a:t>
            </a:r>
            <a:r>
              <a:rPr lang="en-US" sz="2000" baseline="0" dirty="0"/>
              <a:t> often at this institution you have: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8435039370078698E-2"/>
          <c:y val="0.11437174519851701"/>
          <c:w val="0.92322116575050694"/>
          <c:h val="0.67636337124526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Institution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Assisted a student with a problem about discrimination</c:v>
                </c:pt>
                <c:pt idx="1">
                  <c:v>Witnessed discrimination</c:v>
                </c:pt>
                <c:pt idx="2">
                  <c:v>Been sexually harassed</c:v>
                </c:pt>
                <c:pt idx="3">
                  <c:v>Reported an incident of discrimination to a campus authority</c:v>
                </c:pt>
                <c:pt idx="4">
                  <c:v>Reported an incident of sexual harassment to a campus authority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0.56899999999999995</c:v>
                </c:pt>
                <c:pt idx="1">
                  <c:v>0.61499999999999999</c:v>
                </c:pt>
                <c:pt idx="2">
                  <c:v>0.16900000000000001</c:v>
                </c:pt>
                <c:pt idx="3">
                  <c:v>0.25</c:v>
                </c:pt>
                <c:pt idx="4">
                  <c:v>0.185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F8-42E6-9B35-417DA226FA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Institutions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Assisted a student with a problem about discrimination</c:v>
                </c:pt>
                <c:pt idx="1">
                  <c:v>Witnessed discrimination</c:v>
                </c:pt>
                <c:pt idx="2">
                  <c:v>Been sexually harassed</c:v>
                </c:pt>
                <c:pt idx="3">
                  <c:v>Reported an incident of discrimination to a campus authority</c:v>
                </c:pt>
                <c:pt idx="4">
                  <c:v>Reported an incident of sexual harassment to a campus authority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0.57099999999999995</c:v>
                </c:pt>
                <c:pt idx="1">
                  <c:v>0.58199999999999996</c:v>
                </c:pt>
                <c:pt idx="2">
                  <c:v>0.16600000000000001</c:v>
                </c:pt>
                <c:pt idx="3">
                  <c:v>0.21299999999999999</c:v>
                </c:pt>
                <c:pt idx="4">
                  <c:v>0.16500000000000001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F8-42E6-9B35-417DA226FA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9622272"/>
        <c:axId val="119624064"/>
      </c:barChart>
      <c:catAx>
        <c:axId val="11962227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624064"/>
        <c:crosses val="autoZero"/>
        <c:auto val="1"/>
        <c:lblAlgn val="ctr"/>
        <c:lblOffset val="100"/>
        <c:noMultiLvlLbl val="0"/>
      </c:catAx>
      <c:valAx>
        <c:axId val="119624064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1F2A4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62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Please indicate how</a:t>
            </a:r>
            <a:r>
              <a:rPr lang="en-US" sz="2000" baseline="0" dirty="0"/>
              <a:t> often at this institution you have: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8435039370078698E-2"/>
          <c:y val="0.11437174519851701"/>
          <c:w val="0.93326856712355399"/>
          <c:h val="0.629099776707016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School/GED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Assisted a student with a problem about discrimination</c:v>
                </c:pt>
                <c:pt idx="1">
                  <c:v>Witnessed discrimination</c:v>
                </c:pt>
                <c:pt idx="2">
                  <c:v>Been sexually harassed</c:v>
                </c:pt>
                <c:pt idx="3">
                  <c:v>Reported an incident of discrimination to a campus authority</c:v>
                </c:pt>
                <c:pt idx="4">
                  <c:v>Reported an incident of sexual harassment to a campus authority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0.57099999999999995</c:v>
                </c:pt>
                <c:pt idx="1">
                  <c:v>0.88900000000000001</c:v>
                </c:pt>
                <c:pt idx="2">
                  <c:v>0.375</c:v>
                </c:pt>
                <c:pt idx="3">
                  <c:v>0.25</c:v>
                </c:pt>
                <c:pt idx="4">
                  <c:v>0.28599999999999998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F8-42E6-9B35-417DA226FA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 College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432098765432084E-2"/>
                  <c:y val="-1.49253731343284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C5-4861-9543-5A1DA109DA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Assisted a student with a problem about discrimination</c:v>
                </c:pt>
                <c:pt idx="1">
                  <c:v>Witnessed discrimination</c:v>
                </c:pt>
                <c:pt idx="2">
                  <c:v>Been sexually harassed</c:v>
                </c:pt>
                <c:pt idx="3">
                  <c:v>Reported an incident of discrimination to a campus authority</c:v>
                </c:pt>
                <c:pt idx="4">
                  <c:v>Reported an incident of sexual harassment to a campus authority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0.56499999999999995</c:v>
                </c:pt>
                <c:pt idx="1">
                  <c:v>0.64700000000000002</c:v>
                </c:pt>
                <c:pt idx="2">
                  <c:v>0.125</c:v>
                </c:pt>
                <c:pt idx="3">
                  <c:v>0.17699999999999999</c:v>
                </c:pt>
                <c:pt idx="4">
                  <c:v>0.152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F8-42E6-9B35-417DA226FA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Associate's or Technical CertBachelor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Assisted a student with a problem about discrimination</c:v>
                </c:pt>
                <c:pt idx="1">
                  <c:v>Witnessed discrimination</c:v>
                </c:pt>
                <c:pt idx="2">
                  <c:v>Been sexually harassed</c:v>
                </c:pt>
                <c:pt idx="3">
                  <c:v>Reported an incident of discrimination to a campus authority</c:v>
                </c:pt>
                <c:pt idx="4">
                  <c:v>Reported an incident of sexual harassment to a campus authority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0.36399999999999999</c:v>
                </c:pt>
                <c:pt idx="1">
                  <c:v>0.56299999999999994</c:v>
                </c:pt>
                <c:pt idx="2">
                  <c:v>0.2</c:v>
                </c:pt>
                <c:pt idx="3">
                  <c:v>0.2</c:v>
                </c:pt>
                <c:pt idx="4">
                  <c:v>0.10299999999999999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C5-4861-9543-5A1DA109DA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Bachelor's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543209876543323E-3"/>
                  <c:y val="-3.4825870646766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C5-4861-9543-5A1DA109DA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Assisted a student with a problem about discrimination</c:v>
                </c:pt>
                <c:pt idx="1">
                  <c:v>Witnessed discrimination</c:v>
                </c:pt>
                <c:pt idx="2">
                  <c:v>Been sexually harassed</c:v>
                </c:pt>
                <c:pt idx="3">
                  <c:v>Reported an incident of discrimination to a campus authority</c:v>
                </c:pt>
                <c:pt idx="4">
                  <c:v>Reported an incident of sexual harassment to a campus authority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0.53500000000000003</c:v>
                </c:pt>
                <c:pt idx="1">
                  <c:v>0.626</c:v>
                </c:pt>
                <c:pt idx="2">
                  <c:v>0.159</c:v>
                </c:pt>
                <c:pt idx="3">
                  <c:v>0.221</c:v>
                </c:pt>
                <c:pt idx="4">
                  <c:v>0.10299999999999999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C5-4861-9543-5A1DA109DA9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Master's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9.2592592592592587E-3"/>
                  <c:y val="-1.24378109452736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C5-4861-9543-5A1DA109DA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Assisted a student with a problem about discrimination</c:v>
                </c:pt>
                <c:pt idx="1">
                  <c:v>Witnessed discrimination</c:v>
                </c:pt>
                <c:pt idx="2">
                  <c:v>Been sexually harassed</c:v>
                </c:pt>
                <c:pt idx="3">
                  <c:v>Reported an incident of discrimination to a campus authority</c:v>
                </c:pt>
                <c:pt idx="4">
                  <c:v>Reported an incident of sexual harassment to a campus authority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0.69699999999999995</c:v>
                </c:pt>
                <c:pt idx="1">
                  <c:v>0.63500000000000001</c:v>
                </c:pt>
                <c:pt idx="2">
                  <c:v>0.121</c:v>
                </c:pt>
                <c:pt idx="3">
                  <c:v>0.32400000000000001</c:v>
                </c:pt>
                <c:pt idx="4">
                  <c:v>0.30599999999999999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8C5-4861-9543-5A1DA109DA9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Doctoral/Professional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Assisted a student with a problem about discrimination</c:v>
                </c:pt>
                <c:pt idx="1">
                  <c:v>Witnessed discrimination</c:v>
                </c:pt>
                <c:pt idx="2">
                  <c:v>Been sexually harassed</c:v>
                </c:pt>
                <c:pt idx="3">
                  <c:v>Reported an incident of discrimination to a campus authority</c:v>
                </c:pt>
                <c:pt idx="4">
                  <c:v>Reported an incident of sexual harassment to a campus authority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0.53200000000000003</c:v>
                </c:pt>
                <c:pt idx="1">
                  <c:v>0.55000000000000004</c:v>
                </c:pt>
                <c:pt idx="2">
                  <c:v>0.23699999999999999</c:v>
                </c:pt>
                <c:pt idx="3">
                  <c:v>0.29299999999999998</c:v>
                </c:pt>
                <c:pt idx="4">
                  <c:v>0.224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8C5-4861-9543-5A1DA109DA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0396800"/>
        <c:axId val="120414976"/>
      </c:barChart>
      <c:catAx>
        <c:axId val="12039680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5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414976"/>
        <c:crosses val="autoZero"/>
        <c:auto val="1"/>
        <c:lblAlgn val="ctr"/>
        <c:lblOffset val="100"/>
        <c:noMultiLvlLbl val="0"/>
      </c:catAx>
      <c:valAx>
        <c:axId val="120414976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1F2A4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39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947482259162049"/>
          <c:y val="0.87953519802561997"/>
          <c:w val="0.64504531273213495"/>
          <c:h val="0.120464801974380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Please indicate how</a:t>
            </a:r>
            <a:r>
              <a:rPr lang="en-US" sz="2000" baseline="0" dirty="0"/>
              <a:t> often at this institution you have: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8435039370078698E-2"/>
          <c:y val="0.11437174519851701"/>
          <c:w val="0.92322116575050694"/>
          <c:h val="0.67636337124526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Heterosexual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Assisted a student with a problem about discrimination</c:v>
                </c:pt>
                <c:pt idx="1">
                  <c:v>Witnessed discrimination</c:v>
                </c:pt>
                <c:pt idx="2">
                  <c:v>Been sexually harassed</c:v>
                </c:pt>
                <c:pt idx="3">
                  <c:v>Reported an incident of discrimination to a campus authority</c:v>
                </c:pt>
                <c:pt idx="4">
                  <c:v>Reported an incident of sexual harassment to a campus authority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0.57250000000000001</c:v>
                </c:pt>
                <c:pt idx="1">
                  <c:v>0.60499999999999998</c:v>
                </c:pt>
                <c:pt idx="2">
                  <c:v>0.15380000000000002</c:v>
                </c:pt>
                <c:pt idx="3">
                  <c:v>0.24</c:v>
                </c:pt>
                <c:pt idx="4">
                  <c:v>0.18899999999999997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F8-42E6-9B35-417DA226FA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Non-Heterosexual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Assisted a student with a problem about discrimination</c:v>
                </c:pt>
                <c:pt idx="1">
                  <c:v>Witnessed discrimination</c:v>
                </c:pt>
                <c:pt idx="2">
                  <c:v>Been sexually harassed</c:v>
                </c:pt>
                <c:pt idx="3">
                  <c:v>Reported an incident of discrimination to a campus authority</c:v>
                </c:pt>
                <c:pt idx="4">
                  <c:v>Reported an incident of sexual harassment to a campus authority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0.6</c:v>
                </c:pt>
                <c:pt idx="1">
                  <c:v>0.75</c:v>
                </c:pt>
                <c:pt idx="2">
                  <c:v>0.318</c:v>
                </c:pt>
                <c:pt idx="3">
                  <c:v>0.36399999999999999</c:v>
                </c:pt>
                <c:pt idx="4">
                  <c:v>0.18600000000000003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F8-42E6-9B35-417DA226FA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0451840"/>
        <c:axId val="120453376"/>
      </c:barChart>
      <c:catAx>
        <c:axId val="12045184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453376"/>
        <c:crosses val="autoZero"/>
        <c:auto val="1"/>
        <c:lblAlgn val="ctr"/>
        <c:lblOffset val="100"/>
        <c:noMultiLvlLbl val="0"/>
      </c:catAx>
      <c:valAx>
        <c:axId val="120453376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1F2A4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45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 i="0">
                <a:latin typeface="Franklin Gothic Medium" panose="020B0603020102020204" pitchFamily="34" charset="0"/>
              </a:defRPr>
            </a:pPr>
            <a:r>
              <a:rPr lang="en-US" sz="2000" b="0" i="0" dirty="0">
                <a:latin typeface="Franklin Gothic Medium" panose="020B0603020102020204" pitchFamily="34" charset="0"/>
              </a:rPr>
              <a:t>Campus Unit </a:t>
            </a:r>
            <a:br>
              <a:rPr lang="en-US" sz="2000" b="0" i="0" dirty="0">
                <a:latin typeface="Franklin Gothic Medium" panose="020B0603020102020204" pitchFamily="34" charset="0"/>
              </a:rPr>
            </a:br>
            <a:r>
              <a:rPr lang="en-US" sz="1800" b="0" i="0" dirty="0">
                <a:latin typeface="Franklin Gothic Medium" panose="020B0603020102020204" pitchFamily="34" charset="0"/>
              </a:rPr>
              <a:t>(Aggregated)</a:t>
            </a:r>
            <a:endParaRPr lang="en-US" sz="2000" b="0" i="0" dirty="0">
              <a:latin typeface="Franklin Gothic Medium" panose="020B0603020102020204" pitchFamily="34" charset="0"/>
            </a:endParaRPr>
          </a:p>
        </c:rich>
      </c:tx>
      <c:layout>
        <c:manualLayout>
          <c:xMode val="edge"/>
          <c:yMode val="edge"/>
          <c:x val="0.40533384845585901"/>
          <c:y val="3.11474737532808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4530870557068302E-2"/>
          <c:y val="8.7462626954239397E-2"/>
          <c:w val="0.90389506218264803"/>
          <c:h val="0.648082531350247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 w="3175">
              <a:solidFill>
                <a:schemeClr val="tx2"/>
              </a:solidFill>
            </a:ln>
          </c:spPr>
          <c:invertIfNegative val="0"/>
          <c:dLbls>
            <c:numFmt formatCode="0.0%" sourceLinked="0"/>
            <c:spPr>
              <a:noFill/>
              <a:ln w="2137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Academic Affairs</c:v>
                </c:pt>
                <c:pt idx="1">
                  <c:v>Business/Administrative Services</c:v>
                </c:pt>
                <c:pt idx="2">
                  <c:v>External Affairs</c:v>
                </c:pt>
                <c:pt idx="3">
                  <c:v>Student Life/Services</c:v>
                </c:pt>
                <c:pt idx="4">
                  <c:v>Leadership and Diversity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0.312</c:v>
                </c:pt>
                <c:pt idx="1">
                  <c:v>0.32300000000000001</c:v>
                </c:pt>
                <c:pt idx="2">
                  <c:v>7.0000000000000007E-2</c:v>
                </c:pt>
                <c:pt idx="3">
                  <c:v>0.19800000000000001</c:v>
                </c:pt>
                <c:pt idx="4">
                  <c:v>0.03</c:v>
                </c:pt>
                <c:pt idx="5">
                  <c:v>6.6000000000000003E-2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70-485D-A6A8-AD44A50C6A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16101888"/>
        <c:axId val="116103424"/>
      </c:barChart>
      <c:catAx>
        <c:axId val="11610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16103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6103424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16101888"/>
        <c:crosses val="autoZero"/>
        <c:crossBetween val="between"/>
        <c:majorUnit val="0.1"/>
        <c:minorUnit val="0.04"/>
      </c:valAx>
      <c:spPr>
        <a:noFill/>
        <a:ln w="2540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2"/>
          </a:solidFill>
          <a:latin typeface="Garamond"/>
          <a:ea typeface="Garamond"/>
          <a:cs typeface="Garamond"/>
        </a:defRPr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Please indicate how</a:t>
            </a:r>
            <a:r>
              <a:rPr lang="en-US" sz="2000" baseline="0" dirty="0"/>
              <a:t> often at this institution you have: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8435039370078698E-2"/>
          <c:y val="0.11437174519851701"/>
          <c:w val="0.92322116575050694"/>
          <c:h val="0.67636337124526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Asian &amp; Native Hawaiian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Assisted a student with a problem about discrimination</c:v>
                </c:pt>
                <c:pt idx="1">
                  <c:v>Witnessed discrimination</c:v>
                </c:pt>
                <c:pt idx="2">
                  <c:v>Been sexually harassed</c:v>
                </c:pt>
                <c:pt idx="3">
                  <c:v>Reported an incident of discrimination to a campus authority</c:v>
                </c:pt>
                <c:pt idx="4">
                  <c:v>Reported an incident of sexual harassment to a campus authority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0.54100000000000004</c:v>
                </c:pt>
                <c:pt idx="1">
                  <c:v>0.71399999999999997</c:v>
                </c:pt>
                <c:pt idx="2">
                  <c:v>9.0999999999999998E-2</c:v>
                </c:pt>
                <c:pt idx="3">
                  <c:v>0.21299999999999999</c:v>
                </c:pt>
                <c:pt idx="4">
                  <c:v>0.13300000000000001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F8-42E6-9B35-417DA226FA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Assisted a student with a problem about discrimination</c:v>
                </c:pt>
                <c:pt idx="1">
                  <c:v>Witnessed discrimination</c:v>
                </c:pt>
                <c:pt idx="2">
                  <c:v>Been sexually harassed</c:v>
                </c:pt>
                <c:pt idx="3">
                  <c:v>Reported an incident of discrimination to a campus authority</c:v>
                </c:pt>
                <c:pt idx="4">
                  <c:v>Reported an incident of sexual harassment to a campus authority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0.66700000000000004</c:v>
                </c:pt>
                <c:pt idx="1">
                  <c:v>0.6</c:v>
                </c:pt>
                <c:pt idx="2">
                  <c:v>0.15</c:v>
                </c:pt>
                <c:pt idx="3">
                  <c:v>0.25</c:v>
                </c:pt>
                <c:pt idx="4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F8-42E6-9B35-417DA226FA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Latino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5.7651325621222607E-17"/>
                  <c:y val="-1.32275132275132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69-49C6-B7B7-F2F056BD0C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Assisted a student with a problem about discrimination</c:v>
                </c:pt>
                <c:pt idx="1">
                  <c:v>Witnessed discrimination</c:v>
                </c:pt>
                <c:pt idx="2">
                  <c:v>Been sexually harassed</c:v>
                </c:pt>
                <c:pt idx="3">
                  <c:v>Reported an incident of discrimination to a campus authority</c:v>
                </c:pt>
                <c:pt idx="4">
                  <c:v>Reported an incident of sexual harassment to a campus authority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0.60899999999999999</c:v>
                </c:pt>
                <c:pt idx="1">
                  <c:v>0.68</c:v>
                </c:pt>
                <c:pt idx="2">
                  <c:v>0.156</c:v>
                </c:pt>
                <c:pt idx="3">
                  <c:v>0.26900000000000002</c:v>
                </c:pt>
                <c:pt idx="4">
                  <c:v>0.222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81-413A-A6F3-51DCBB191A6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4.7169811320754715E-3"/>
                  <c:y val="-3.17460317460317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69-49C6-B7B7-F2F056BD0C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Assisted a student with a problem about discrimination</c:v>
                </c:pt>
                <c:pt idx="1">
                  <c:v>Witnessed discrimination</c:v>
                </c:pt>
                <c:pt idx="2">
                  <c:v>Been sexually harassed</c:v>
                </c:pt>
                <c:pt idx="3">
                  <c:v>Reported an incident of discrimination to a campus authority</c:v>
                </c:pt>
                <c:pt idx="4">
                  <c:v>Reported an incident of sexual harassment to a campus authority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0.51400000000000001</c:v>
                </c:pt>
                <c:pt idx="1">
                  <c:v>0.54600000000000004</c:v>
                </c:pt>
                <c:pt idx="2">
                  <c:v>0.17399999999999999</c:v>
                </c:pt>
                <c:pt idx="3">
                  <c:v>0.23200000000000001</c:v>
                </c:pt>
                <c:pt idx="4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81-413A-A6F3-51DCBB191A6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Assisted a student with a problem about discrimination</c:v>
                </c:pt>
                <c:pt idx="1">
                  <c:v>Witnessed discrimination</c:v>
                </c:pt>
                <c:pt idx="2">
                  <c:v>Been sexually harassed</c:v>
                </c:pt>
                <c:pt idx="3">
                  <c:v>Reported an incident of discrimination to a campus authority</c:v>
                </c:pt>
                <c:pt idx="4">
                  <c:v>Reported an incident of sexual harassment to a campus authority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0.625</c:v>
                </c:pt>
                <c:pt idx="1">
                  <c:v>0.69499999999999995</c:v>
                </c:pt>
                <c:pt idx="2">
                  <c:v>0.317</c:v>
                </c:pt>
                <c:pt idx="3">
                  <c:v>0.55000000000000004</c:v>
                </c:pt>
                <c:pt idx="4">
                  <c:v>0.35399999999999998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81-413A-A6F3-51DCBB191A6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Multiracial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Assisted a student with a problem about discrimination</c:v>
                </c:pt>
                <c:pt idx="1">
                  <c:v>Witnessed discrimination</c:v>
                </c:pt>
                <c:pt idx="2">
                  <c:v>Been sexually harassed</c:v>
                </c:pt>
                <c:pt idx="3">
                  <c:v>Reported an incident of discrimination to a campus authority</c:v>
                </c:pt>
                <c:pt idx="4">
                  <c:v>Reported an incident of sexual harassment to a campus authority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0.81299999999999994</c:v>
                </c:pt>
                <c:pt idx="1">
                  <c:v>0.79</c:v>
                </c:pt>
                <c:pt idx="2">
                  <c:v>0.222</c:v>
                </c:pt>
                <c:pt idx="3">
                  <c:v>0.188</c:v>
                </c:pt>
                <c:pt idx="4">
                  <c:v>0.188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81-413A-A6F3-51DCBB191A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0534528"/>
        <c:axId val="120536064"/>
      </c:barChart>
      <c:catAx>
        <c:axId val="12053452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536064"/>
        <c:crosses val="autoZero"/>
        <c:auto val="1"/>
        <c:lblAlgn val="ctr"/>
        <c:lblOffset val="100"/>
        <c:noMultiLvlLbl val="0"/>
      </c:catAx>
      <c:valAx>
        <c:axId val="120536064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1F2A4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53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Please indicate how</a:t>
            </a:r>
            <a:r>
              <a:rPr lang="en-US" sz="2000" baseline="0" dirty="0"/>
              <a:t> often at this institution you have: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8435039370078698E-2"/>
          <c:y val="0.11437174519851701"/>
          <c:w val="0.92322116575050694"/>
          <c:h val="0.67636337124526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Assisted a student with a problem about discrimination</c:v>
                </c:pt>
                <c:pt idx="1">
                  <c:v>Witnessed discrimination</c:v>
                </c:pt>
                <c:pt idx="2">
                  <c:v>Been sexually harassed</c:v>
                </c:pt>
                <c:pt idx="3">
                  <c:v>Reported an incident of discrimination to a campus authority</c:v>
                </c:pt>
                <c:pt idx="4">
                  <c:v>Reported an incident of sexual harassment to a campus authority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0.52900000000000003</c:v>
                </c:pt>
                <c:pt idx="1">
                  <c:v>0.54</c:v>
                </c:pt>
                <c:pt idx="2">
                  <c:v>8.2000000000000003E-2</c:v>
                </c:pt>
                <c:pt idx="3">
                  <c:v>0.215</c:v>
                </c:pt>
                <c:pt idx="4">
                  <c:v>0.16800000000000001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F8-42E6-9B35-417DA226FA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Assisted a student with a problem about discrimination</c:v>
                </c:pt>
                <c:pt idx="1">
                  <c:v>Witnessed discrimination</c:v>
                </c:pt>
                <c:pt idx="2">
                  <c:v>Been sexually harassed</c:v>
                </c:pt>
                <c:pt idx="3">
                  <c:v>Reported an incident of discrimination to a campus authority</c:v>
                </c:pt>
                <c:pt idx="4">
                  <c:v>Reported an incident of sexual harassment to a campus authority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0.58799999999999997</c:v>
                </c:pt>
                <c:pt idx="1">
                  <c:v>0.65100000000000002</c:v>
                </c:pt>
                <c:pt idx="2">
                  <c:v>0.20799999999999999</c:v>
                </c:pt>
                <c:pt idx="3">
                  <c:v>0.26400000000000001</c:v>
                </c:pt>
                <c:pt idx="4">
                  <c:v>0.189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F8-42E6-9B35-417DA226FA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0634368"/>
        <c:axId val="120636160"/>
      </c:barChart>
      <c:catAx>
        <c:axId val="12063436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636160"/>
        <c:crosses val="autoZero"/>
        <c:auto val="1"/>
        <c:lblAlgn val="ctr"/>
        <c:lblOffset val="100"/>
        <c:noMultiLvlLbl val="0"/>
      </c:catAx>
      <c:valAx>
        <c:axId val="120636160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1F2A4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63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My Supervisor:</a:t>
            </a:r>
            <a:r>
              <a:rPr lang="en-US" baseline="0" dirty="0"/>
              <a:t>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5749854184893597E-2"/>
          <c:y val="7.8414124015748002E-2"/>
          <c:w val="0.91727483717313096"/>
          <c:h val="0.641089443897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Institution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Supports my professional development</c:v>
                </c:pt>
                <c:pt idx="1">
                  <c:v>Sets unrealisitc expecations for my job</c:v>
                </c:pt>
                <c:pt idx="2">
                  <c:v>Demonstrates a commitment to diversity and inclusion</c:v>
                </c:pt>
                <c:pt idx="3">
                  <c:v>Provides me with feedback that assists me in performing my job responsibilties</c:v>
                </c:pt>
                <c:pt idx="4">
                  <c:v>Advocates for me</c:v>
                </c:pt>
                <c:pt idx="5">
                  <c:v>Lacks the skills or knowledge to support me in my job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0.81599999999999995</c:v>
                </c:pt>
                <c:pt idx="1">
                  <c:v>0.27600000000000002</c:v>
                </c:pt>
                <c:pt idx="2">
                  <c:v>0.85199999999999998</c:v>
                </c:pt>
                <c:pt idx="3">
                  <c:v>0.69</c:v>
                </c:pt>
                <c:pt idx="4">
                  <c:v>0.71399999999999997</c:v>
                </c:pt>
                <c:pt idx="5">
                  <c:v>0.27100000000000002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FC-43B8-B756-3014F446DC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Instituitons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Supports my professional development</c:v>
                </c:pt>
                <c:pt idx="1">
                  <c:v>Sets unrealisitc expecations for my job</c:v>
                </c:pt>
                <c:pt idx="2">
                  <c:v>Demonstrates a commitment to diversity and inclusion</c:v>
                </c:pt>
                <c:pt idx="3">
                  <c:v>Provides me with feedback that assists me in performing my job responsibilties</c:v>
                </c:pt>
                <c:pt idx="4">
                  <c:v>Advocates for me</c:v>
                </c:pt>
                <c:pt idx="5">
                  <c:v>Lacks the skills or knowledge to support me in my job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0.872</c:v>
                </c:pt>
                <c:pt idx="1">
                  <c:v>0.21</c:v>
                </c:pt>
                <c:pt idx="2">
                  <c:v>0.88100000000000001</c:v>
                </c:pt>
                <c:pt idx="3">
                  <c:v>0.79100000000000004</c:v>
                </c:pt>
                <c:pt idx="4">
                  <c:v>0.79100000000000004</c:v>
                </c:pt>
                <c:pt idx="5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FC-43B8-B756-3014F446DC2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0792960"/>
        <c:axId val="120794496"/>
      </c:barChart>
      <c:catAx>
        <c:axId val="12079296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94496"/>
        <c:crosses val="autoZero"/>
        <c:auto val="1"/>
        <c:lblAlgn val="ctr"/>
        <c:lblOffset val="100"/>
        <c:noMultiLvlLbl val="0"/>
      </c:catAx>
      <c:valAx>
        <c:axId val="120794496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1F2A4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9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236232623699802"/>
          <c:y val="0.93663980479002595"/>
          <c:w val="0.33527534752600402"/>
          <c:h val="5.55476952099736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Have you participated in any of the following</a:t>
            </a:r>
            <a:r>
              <a:rPr lang="en-US" sz="1800" baseline="0" dirty="0"/>
              <a:t> opportunities provided by this institution:</a:t>
            </a:r>
            <a:endParaRPr lang="en-US" sz="1800" dirty="0"/>
          </a:p>
        </c:rich>
      </c:tx>
      <c:layout>
        <c:manualLayout>
          <c:xMode val="edge"/>
          <c:yMode val="edge"/>
          <c:x val="0.14088050314465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8435039370078698E-2"/>
          <c:y val="0.11437174519851701"/>
          <c:w val="0.92322116575050694"/>
          <c:h val="0.72293191292264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Institution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Diversity-related trainings or workshops</c:v>
                </c:pt>
                <c:pt idx="1">
                  <c:v>Optional technical skill development</c:v>
                </c:pt>
                <c:pt idx="2">
                  <c:v>Leadership development</c:v>
                </c:pt>
                <c:pt idx="3">
                  <c:v>Enhancement of interpersonal skills</c:v>
                </c:pt>
                <c:pt idx="4">
                  <c:v>Job benefits training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0.46200000000000002</c:v>
                </c:pt>
                <c:pt idx="1">
                  <c:v>0.29199999999999998</c:v>
                </c:pt>
                <c:pt idx="2">
                  <c:v>0.38600000000000001</c:v>
                </c:pt>
                <c:pt idx="3">
                  <c:v>0.35599999999999998</c:v>
                </c:pt>
                <c:pt idx="4">
                  <c:v>0.26500000000000001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AA-4D78-B0DD-F519F54439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Institutions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Diversity-related trainings or workshops</c:v>
                </c:pt>
                <c:pt idx="1">
                  <c:v>Optional technical skill development</c:v>
                </c:pt>
                <c:pt idx="2">
                  <c:v>Leadership development</c:v>
                </c:pt>
                <c:pt idx="3">
                  <c:v>Enhancement of interpersonal skills</c:v>
                </c:pt>
                <c:pt idx="4">
                  <c:v>Job benefits training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0.50700000000000001</c:v>
                </c:pt>
                <c:pt idx="1">
                  <c:v>0.40500000000000003</c:v>
                </c:pt>
                <c:pt idx="2">
                  <c:v>0.33900000000000002</c:v>
                </c:pt>
                <c:pt idx="3">
                  <c:v>0.32500000000000001</c:v>
                </c:pt>
                <c:pt idx="4">
                  <c:v>0.372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AA-4D78-B0DD-F519F54439A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9999872"/>
        <c:axId val="120001664"/>
      </c:barChart>
      <c:catAx>
        <c:axId val="11999987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001664"/>
        <c:crosses val="autoZero"/>
        <c:auto val="1"/>
        <c:lblAlgn val="ctr"/>
        <c:lblOffset val="100"/>
        <c:noMultiLvlLbl val="0"/>
      </c:catAx>
      <c:valAx>
        <c:axId val="120001664"/>
        <c:scaling>
          <c:orientation val="minMax"/>
          <c:max val="1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1F2A44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9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2"/>
                </a:solidFill>
              </a:rPr>
              <a:t>Within</a:t>
            </a:r>
            <a:r>
              <a:rPr lang="en-US" sz="1800" b="1" baseline="0" dirty="0">
                <a:solidFill>
                  <a:schemeClr val="tx2"/>
                </a:solidFill>
              </a:rPr>
              <a:t> the next year, how likely are you to leave:</a:t>
            </a:r>
            <a:endParaRPr lang="en-US" sz="1800" b="1" dirty="0">
              <a:solidFill>
                <a:schemeClr val="tx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'1A'!$M$1293</c:f>
              <c:strCache>
                <c:ptCount val="1"/>
                <c:pt idx="0">
                  <c:v>Your Inst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DB8F4D4-EDCB-4F9C-9DC4-D27BE6B7949E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B46-47B0-A864-A0D36D59CCE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AF62737-069B-4569-A195-A91A0E5645A3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B46-47B0-A864-A0D36D59CC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'1A'!$L$1294:$L$1295</c:f>
              <c:strCache>
                <c:ptCount val="2"/>
                <c:pt idx="0">
                  <c:v>Your current position</c:v>
                </c:pt>
                <c:pt idx="1">
                  <c:v>This institution</c:v>
                </c:pt>
              </c:strCache>
            </c:strRef>
          </c:cat>
          <c:val>
            <c:numRef>
              <c:f>'1A'!$M$1294:$M$1295</c:f>
              <c:numCache>
                <c:formatCode>0.0%</c:formatCode>
                <c:ptCount val="2"/>
                <c:pt idx="0">
                  <c:v>0.42899999999999999</c:v>
                </c:pt>
                <c:pt idx="1">
                  <c:v>0.318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46-47B0-A864-A0D36D59CCE1}"/>
            </c:ext>
          </c:extLst>
        </c:ser>
        <c:ser>
          <c:idx val="1"/>
          <c:order val="1"/>
          <c:tx>
            <c:strRef>
              <c:f>'1A'!$N$1293</c:f>
              <c:strCache>
                <c:ptCount val="1"/>
                <c:pt idx="0">
                  <c:v>Comp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'1A'!$L$1294:$L$1295</c:f>
              <c:strCache>
                <c:ptCount val="2"/>
                <c:pt idx="0">
                  <c:v>Your current position</c:v>
                </c:pt>
                <c:pt idx="1">
                  <c:v>This institution</c:v>
                </c:pt>
              </c:strCache>
            </c:strRef>
          </c:cat>
          <c:val>
            <c:numRef>
              <c:f>'1A'!$N$1294:$N$1295</c:f>
              <c:numCache>
                <c:formatCode>0.0%</c:formatCode>
                <c:ptCount val="2"/>
                <c:pt idx="0">
                  <c:v>0.26300000000000001</c:v>
                </c:pt>
                <c:pt idx="1">
                  <c:v>0.19700000000000001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46-47B0-A864-A0D36D59C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0170368"/>
        <c:axId val="120171904"/>
      </c:barChart>
      <c:catAx>
        <c:axId val="12017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171904"/>
        <c:crosses val="autoZero"/>
        <c:auto val="1"/>
        <c:lblAlgn val="ctr"/>
        <c:lblOffset val="100"/>
        <c:noMultiLvlLbl val="0"/>
      </c:catAx>
      <c:valAx>
        <c:axId val="1201719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170368"/>
        <c:crosses val="autoZero"/>
        <c:crossBetween val="between"/>
      </c:valAx>
      <c:spPr>
        <a:noFill/>
        <a:ln>
          <a:solidFill>
            <a:schemeClr val="tx2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2000" b="0" i="0">
                <a:solidFill>
                  <a:schemeClr val="tx2"/>
                </a:solidFill>
                <a:latin typeface="Franklin Gothic Medium" panose="020B0603020102020204" pitchFamily="34" charset="0"/>
              </a:defRPr>
            </a:pPr>
            <a:r>
              <a:rPr lang="en-US" sz="2000" b="0" i="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Employment</a:t>
            </a:r>
          </a:p>
        </c:rich>
      </c:tx>
      <c:layout>
        <c:manualLayout>
          <c:xMode val="edge"/>
          <c:yMode val="edge"/>
          <c:x val="0.184331054012985"/>
          <c:y val="1.69491525423728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7142619505000201E-2"/>
          <c:y val="0.173645450568679"/>
          <c:w val="0.78738281387750098"/>
          <c:h val="0.4834849081364889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5"/>
            </a:solidFill>
          </c:spPr>
          <c:explosion val="1"/>
          <c:dPt>
            <c:idx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75-45F5-B32F-3A52D4BEDE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75-45F5-B32F-3A52D4BEDE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775-45F5-B32F-3A52D4BEDE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775-45F5-B32F-3A52D4BEDE1C}"/>
              </c:ext>
            </c:extLst>
          </c:dPt>
          <c:dLbls>
            <c:dLbl>
              <c:idx val="2"/>
              <c:layout>
                <c:manualLayout>
                  <c:x val="-1.432552838789888E-2"/>
                  <c:y val="2.2550825214644781E-2"/>
                </c:manualLayout>
              </c:layout>
              <c:numFmt formatCode="0.0%" sourceLinked="0"/>
              <c:spPr>
                <a:solidFill>
                  <a:srgbClr val="DE7C00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850" b="1"/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932000276281254E-2"/>
                      <c:h val="3.54802259887005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775-45F5-B32F-3A52D4BEDE1C}"/>
                </c:ext>
              </c:extLst>
            </c:dLbl>
            <c:dLbl>
              <c:idx val="3"/>
              <c:layout>
                <c:manualLayout>
                  <c:x val="6.2257217847769032E-2"/>
                  <c:y val="8.6809911472930292E-3"/>
                </c:manualLayout>
              </c:layout>
              <c:numFmt formatCode="0.0%" sourceLinked="0"/>
              <c:spPr>
                <a:solidFill>
                  <a:srgbClr val="93328E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850" b="1"/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75-45F5-B32F-3A52D4BEDE1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1"/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Full-time, permanent</c:v>
                </c:pt>
                <c:pt idx="1">
                  <c:v>Full-time, temporary/contract</c:v>
                </c:pt>
                <c:pt idx="2">
                  <c:v>Part-time, permanent</c:v>
                </c:pt>
                <c:pt idx="3">
                  <c:v>Part-time, temporary/contract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0.82599999999999996</c:v>
                </c:pt>
                <c:pt idx="1">
                  <c:v>0.13800000000000001</c:v>
                </c:pt>
                <c:pt idx="2">
                  <c:v>1.4999999999999999E-2</c:v>
                </c:pt>
                <c:pt idx="3">
                  <c:v>2.1000000000000001E-2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775-45F5-B32F-3A52D4BED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0201063682829099"/>
          <c:y val="0.71230170381244695"/>
          <c:w val="0.76220783257355995"/>
          <c:h val="0.27062591752302101"/>
        </c:manualLayout>
      </c:layout>
      <c:overlay val="0"/>
      <c:txPr>
        <a:bodyPr/>
        <a:lstStyle/>
        <a:p>
          <a:pPr>
            <a:defRPr sz="1200" b="1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2000" b="0" i="0">
                <a:solidFill>
                  <a:schemeClr val="tx2"/>
                </a:solidFill>
                <a:latin typeface="Franklin Gothic Medium" panose="020B0603020102020204" pitchFamily="34" charset="0"/>
              </a:defRPr>
            </a:pPr>
            <a:r>
              <a:rPr lang="en-US" sz="2000" b="0" i="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Number</a:t>
            </a:r>
            <a:r>
              <a:rPr lang="en-US" sz="2000" b="0" i="0" baseline="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of Direct Reports</a:t>
            </a:r>
            <a:endParaRPr lang="en-US" sz="2000" b="0" i="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</c:rich>
      </c:tx>
      <c:layout>
        <c:manualLayout>
          <c:xMode val="edge"/>
          <c:yMode val="edge"/>
          <c:x val="0.184331054012985"/>
          <c:y val="1.69491525423728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7142619505000201E-2"/>
          <c:y val="0.173645450568679"/>
          <c:w val="0.78738281387750098"/>
          <c:h val="0.4834849081364889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5"/>
            </a:solidFill>
          </c:spPr>
          <c:dPt>
            <c:idx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75-45F5-B32F-3A52D4BEDE1C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775-45F5-B32F-3A52D4BEDE1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775-45F5-B32F-3A52D4BEDE1C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775-45F5-B32F-3A52D4BEDE1C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0D7-4796-B191-CA042E1BB5B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11 or more</c:v>
                </c:pt>
                <c:pt idx="1">
                  <c:v>6 to 10</c:v>
                </c:pt>
                <c:pt idx="2">
                  <c:v>3 to 5</c:v>
                </c:pt>
                <c:pt idx="3">
                  <c:v>1 to 2</c:v>
                </c:pt>
                <c:pt idx="4">
                  <c:v>I do not directly supeprvise employees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4.2999999999999997E-2</c:v>
                </c:pt>
                <c:pt idx="1">
                  <c:v>3.4000000000000002E-2</c:v>
                </c:pt>
                <c:pt idx="2">
                  <c:v>0.127</c:v>
                </c:pt>
                <c:pt idx="3">
                  <c:v>0.161</c:v>
                </c:pt>
                <c:pt idx="4">
                  <c:v>0.63500000000000001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775-45F5-B32F-3A52D4BED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0201063682829099"/>
          <c:y val="0.66083121043693105"/>
          <c:w val="0.76220783257355995"/>
          <c:h val="0.32209645669291298"/>
        </c:manualLayout>
      </c:layout>
      <c:overlay val="0"/>
      <c:txPr>
        <a:bodyPr/>
        <a:lstStyle/>
        <a:p>
          <a:pPr>
            <a:defRPr sz="1200" b="1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 i="0">
                <a:latin typeface="Franklin Gothic Medium" panose="020B0603020102020204" pitchFamily="34" charset="0"/>
              </a:defRPr>
            </a:pPr>
            <a:r>
              <a:rPr lang="en-US" sz="2000" b="0" i="0" dirty="0">
                <a:latin typeface="Franklin Gothic Medium" panose="020B0603020102020204" pitchFamily="34" charset="0"/>
              </a:rPr>
              <a:t>Highest Level</a:t>
            </a:r>
            <a:r>
              <a:rPr lang="en-US" sz="2000" b="0" i="0" baseline="0" dirty="0">
                <a:latin typeface="Franklin Gothic Medium" panose="020B0603020102020204" pitchFamily="34" charset="0"/>
              </a:rPr>
              <a:t> of Education</a:t>
            </a:r>
            <a:endParaRPr lang="en-US" sz="2000" b="0" i="0" dirty="0">
              <a:latin typeface="Franklin Gothic Medium" panose="020B0603020102020204" pitchFamily="34" charset="0"/>
            </a:endParaRPr>
          </a:p>
        </c:rich>
      </c:tx>
      <c:layout>
        <c:manualLayout>
          <c:xMode val="edge"/>
          <c:yMode val="edge"/>
          <c:x val="0.29735259324978702"/>
          <c:y val="3.11474737532808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4530870557068302E-2"/>
          <c:y val="8.7462626954239397E-2"/>
          <c:w val="0.90389506218264803"/>
          <c:h val="0.648082531350247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 w="3175">
              <a:solidFill>
                <a:schemeClr val="tx2"/>
              </a:solidFill>
            </a:ln>
          </c:spPr>
          <c:invertIfNegative val="0"/>
          <c:dLbls>
            <c:numFmt formatCode="0.0%" sourceLinked="0"/>
            <c:spPr>
              <a:noFill/>
              <a:ln w="21370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Junior high/middle school or less</c:v>
                </c:pt>
                <c:pt idx="1">
                  <c:v>High school graduate / GED</c:v>
                </c:pt>
                <c:pt idx="2">
                  <c:v>Some college</c:v>
                </c:pt>
                <c:pt idx="3">
                  <c:v>Technical certificate</c:v>
                </c:pt>
                <c:pt idx="4">
                  <c:v>Associate's degree</c:v>
                </c:pt>
                <c:pt idx="5">
                  <c:v>Bachelor's degree</c:v>
                </c:pt>
                <c:pt idx="6">
                  <c:v>Master's degree</c:v>
                </c:pt>
                <c:pt idx="7">
                  <c:v>Doctoral or professional degree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 formatCode="0.00%">
                  <c:v>2E-3</c:v>
                </c:pt>
                <c:pt idx="1">
                  <c:v>2.1000000000000001E-2</c:v>
                </c:pt>
                <c:pt idx="2">
                  <c:v>9.1999999999999998E-2</c:v>
                </c:pt>
                <c:pt idx="3">
                  <c:v>3.2000000000000001E-2</c:v>
                </c:pt>
                <c:pt idx="4">
                  <c:v>0.06</c:v>
                </c:pt>
                <c:pt idx="5">
                  <c:v>0.36</c:v>
                </c:pt>
                <c:pt idx="6">
                  <c:v>0.27800000000000002</c:v>
                </c:pt>
                <c:pt idx="7">
                  <c:v>0.154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70-485D-A6A8-AD44A50C6A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17275264"/>
        <c:axId val="117290496"/>
      </c:barChart>
      <c:catAx>
        <c:axId val="11727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17290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7290496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17275264"/>
        <c:crosses val="autoZero"/>
        <c:crossBetween val="between"/>
        <c:majorUnit val="0.1"/>
        <c:minorUnit val="0.04"/>
      </c:valAx>
      <c:spPr>
        <a:noFill/>
        <a:ln w="2540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2"/>
          </a:solidFill>
          <a:latin typeface="Garamond"/>
          <a:ea typeface="Garamond"/>
          <a:cs typeface="Garamond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dirty="0"/>
              <a:t>Race/Ethnicity (HERI classification) </a:t>
            </a:r>
          </a:p>
        </c:rich>
      </c:tx>
      <c:layout>
        <c:manualLayout>
          <c:xMode val="edge"/>
          <c:yMode val="edge"/>
          <c:x val="0.2458886721018279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668234501660701"/>
          <c:y val="8.7462626954239397E-2"/>
          <c:w val="0.85519487608296796"/>
          <c:h val="0.57803415877363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Institution</c:v>
                </c:pt>
              </c:strCache>
            </c:strRef>
          </c:tx>
          <c:spPr>
            <a:solidFill>
              <a:srgbClr val="1F2A44"/>
            </a:solidFill>
            <a:ln w="3175">
              <a:solidFill>
                <a:schemeClr val="tx2"/>
              </a:solidFill>
            </a:ln>
          </c:spPr>
          <c:invertIfNegative val="0"/>
          <c:dLbls>
            <c:dLbl>
              <c:idx val="5"/>
              <c:layout>
                <c:manualLayout>
                  <c:x val="-7.3746312684366865E-3"/>
                  <c:y val="4.69483568075113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CE-45B0-A577-5C7E9BEF8D74}"/>
                </c:ext>
              </c:extLst>
            </c:dLbl>
            <c:numFmt formatCode="0.0%" sourceLinked="0"/>
            <c:spPr>
              <a:noFill/>
              <a:ln w="21370"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Native American/Alaska Native</c:v>
                </c:pt>
                <c:pt idx="1">
                  <c:v>Asian</c:v>
                </c:pt>
                <c:pt idx="2">
                  <c:v>Native Hawaiian/Pacific Islander</c:v>
                </c:pt>
                <c:pt idx="3">
                  <c:v>Black</c:v>
                </c:pt>
                <c:pt idx="4">
                  <c:v>Latino</c:v>
                </c:pt>
                <c:pt idx="5">
                  <c:v>White</c:v>
                </c:pt>
                <c:pt idx="6">
                  <c:v>Other</c:v>
                </c:pt>
                <c:pt idx="7">
                  <c:v>Multiracial</c:v>
                </c:pt>
                <c:pt idx="8">
                  <c:v>Unknown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0</c:v>
                </c:pt>
                <c:pt idx="1">
                  <c:v>9.4E-2</c:v>
                </c:pt>
                <c:pt idx="2">
                  <c:v>0</c:v>
                </c:pt>
                <c:pt idx="3">
                  <c:v>4.7E-2</c:v>
                </c:pt>
                <c:pt idx="4">
                  <c:v>0.17499999999999999</c:v>
                </c:pt>
                <c:pt idx="5">
                  <c:v>0.497</c:v>
                </c:pt>
                <c:pt idx="6">
                  <c:v>5.2999999999999999E-2</c:v>
                </c:pt>
                <c:pt idx="7">
                  <c:v>0.122</c:v>
                </c:pt>
                <c:pt idx="8">
                  <c:v>1.0999999999999999E-2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BF-4AB3-8D00-4DD135AE00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Institutions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1"/>
              <c:layout>
                <c:manualLayout>
                  <c:x val="1.0324483775811209E-2"/>
                  <c:y val="-4.6948356807511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CE-45B0-A577-5C7E9BEF8D74}"/>
                </c:ext>
              </c:extLst>
            </c:dLbl>
            <c:dLbl>
              <c:idx val="4"/>
              <c:layout>
                <c:manualLayout>
                  <c:x val="8.1314890948365973E-3"/>
                  <c:y val="-2.8504306679974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70-4604-A528-BD3A62CE674B}"/>
                </c:ext>
              </c:extLst>
            </c:dLbl>
            <c:dLbl>
              <c:idx val="6"/>
              <c:layout>
                <c:manualLayout>
                  <c:x val="2.9498525073746312E-3"/>
                  <c:y val="-2.347417840375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CE-45B0-A577-5C7E9BEF8D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Native American/Alaska Native</c:v>
                </c:pt>
                <c:pt idx="1">
                  <c:v>Asian</c:v>
                </c:pt>
                <c:pt idx="2">
                  <c:v>Native Hawaiian/Pacific Islander</c:v>
                </c:pt>
                <c:pt idx="3">
                  <c:v>Black</c:v>
                </c:pt>
                <c:pt idx="4">
                  <c:v>Latino</c:v>
                </c:pt>
                <c:pt idx="5">
                  <c:v>White</c:v>
                </c:pt>
                <c:pt idx="6">
                  <c:v>Other</c:v>
                </c:pt>
                <c:pt idx="7">
                  <c:v>Multiracial</c:v>
                </c:pt>
                <c:pt idx="8">
                  <c:v>Unknown</c:v>
                </c:pt>
              </c:strCache>
            </c:strRef>
          </c:cat>
          <c:val>
            <c:numRef>
              <c:f>Sheet1!$C$2:$C$10</c:f>
              <c:numCache>
                <c:formatCode>0.0%</c:formatCode>
                <c:ptCount val="9"/>
                <c:pt idx="0">
                  <c:v>3.0000000000000001E-3</c:v>
                </c:pt>
                <c:pt idx="1">
                  <c:v>3.7999999999999999E-2</c:v>
                </c:pt>
                <c:pt idx="2">
                  <c:v>0</c:v>
                </c:pt>
                <c:pt idx="3">
                  <c:v>4.9000000000000002E-2</c:v>
                </c:pt>
                <c:pt idx="4">
                  <c:v>9.4E-2</c:v>
                </c:pt>
                <c:pt idx="5">
                  <c:v>0.67500000000000004</c:v>
                </c:pt>
                <c:pt idx="6">
                  <c:v>4.1000000000000002E-2</c:v>
                </c:pt>
                <c:pt idx="7">
                  <c:v>7.5999999999999998E-2</c:v>
                </c:pt>
                <c:pt idx="8">
                  <c:v>2.1999999999999999E-2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70-4604-A528-BD3A62CE67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17059584"/>
        <c:axId val="117061120"/>
      </c:barChart>
      <c:catAx>
        <c:axId val="11705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17061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7061120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17059584"/>
        <c:crosses val="autoZero"/>
        <c:crossBetween val="between"/>
        <c:majorUnit val="0.1"/>
        <c:minorUnit val="0.04"/>
      </c:valAx>
      <c:spPr>
        <a:noFill/>
        <a:ln w="25403">
          <a:noFill/>
        </a:ln>
      </c:spPr>
    </c:plotArea>
    <c:legend>
      <c:legendPos val="b"/>
      <c:layout>
        <c:manualLayout>
          <c:xMode val="edge"/>
          <c:yMode val="edge"/>
          <c:x val="0.35962279051401763"/>
          <c:y val="0.94605837122472347"/>
          <c:w val="0.54329129212830696"/>
          <c:h val="5.1594202898550698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2"/>
          </a:solidFill>
          <a:latin typeface="Garamond"/>
          <a:ea typeface="Garamond"/>
          <a:cs typeface="Garamond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Gender Identity</a:t>
            </a:r>
          </a:p>
        </c:rich>
      </c:tx>
      <c:layout>
        <c:manualLayout>
          <c:xMode val="edge"/>
          <c:yMode val="edge"/>
          <c:x val="0.38068587449296099"/>
          <c:y val="3.1152947217258099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2106657122405095E-2"/>
          <c:y val="8.4690171168744194E-2"/>
          <c:w val="0.825107134335481"/>
          <c:h val="0.57876892808974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institution</c:v>
                </c:pt>
              </c:strCache>
            </c:strRef>
          </c:tx>
          <c:spPr>
            <a:solidFill>
              <a:schemeClr val="tx2"/>
            </a:solidFill>
            <a:ln w="3175">
              <a:solidFill>
                <a:schemeClr val="tx2"/>
              </a:solidFill>
            </a:ln>
          </c:spPr>
          <c:invertIfNegative val="0"/>
          <c:dLbls>
            <c:numFmt formatCode="0.0%" sourceLinked="0"/>
            <c:spPr>
              <a:noFill/>
              <a:ln w="21370"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Man</c:v>
                </c:pt>
                <c:pt idx="1">
                  <c:v>Woman</c:v>
                </c:pt>
                <c:pt idx="2">
                  <c:v>Trans man</c:v>
                </c:pt>
                <c:pt idx="3">
                  <c:v>Trans woman</c:v>
                </c:pt>
                <c:pt idx="4">
                  <c:v>Genderqueer/ Gender non-conforming</c:v>
                </c:pt>
                <c:pt idx="5">
                  <c:v>Different identity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0.318</c:v>
                </c:pt>
                <c:pt idx="1">
                  <c:v>0.67600000000000005</c:v>
                </c:pt>
                <c:pt idx="2">
                  <c:v>2E-3</c:v>
                </c:pt>
                <c:pt idx="3">
                  <c:v>2E-3</c:v>
                </c:pt>
                <c:pt idx="4">
                  <c:v>2E-3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70-485D-A6A8-AD44A50C6A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Institutions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Man</c:v>
                </c:pt>
                <c:pt idx="1">
                  <c:v>Woman</c:v>
                </c:pt>
                <c:pt idx="2">
                  <c:v>Trans man</c:v>
                </c:pt>
                <c:pt idx="3">
                  <c:v>Trans woman</c:v>
                </c:pt>
                <c:pt idx="4">
                  <c:v>Genderqueer/ Gender non-conforming</c:v>
                </c:pt>
                <c:pt idx="5">
                  <c:v>Different identity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0.32900000000000001</c:v>
                </c:pt>
                <c:pt idx="1">
                  <c:v>0.66700000000000004</c:v>
                </c:pt>
                <c:pt idx="2">
                  <c:v>1E-3</c:v>
                </c:pt>
                <c:pt idx="3">
                  <c:v>1E-3</c:v>
                </c:pt>
                <c:pt idx="4">
                  <c:v>1E-3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57-4819-B84A-83319499D0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17341184"/>
        <c:axId val="117351168"/>
      </c:barChart>
      <c:catAx>
        <c:axId val="11734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17351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7351168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17341184"/>
        <c:crosses val="autoZero"/>
        <c:crossBetween val="between"/>
        <c:majorUnit val="0.1"/>
        <c:minorUnit val="0.04"/>
      </c:valAx>
      <c:spPr>
        <a:noFill/>
        <a:ln w="25403">
          <a:noFill/>
        </a:ln>
      </c:spPr>
    </c:plotArea>
    <c:legend>
      <c:legendPos val="b"/>
      <c:layout>
        <c:manualLayout>
          <c:xMode val="edge"/>
          <c:yMode val="edge"/>
          <c:x val="0.249733715103794"/>
          <c:y val="0.93887264091988498"/>
          <c:w val="0.476290145549988"/>
          <c:h val="5.922159984246690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chemeClr val="tx2"/>
          </a:solidFill>
          <a:latin typeface="Garamond"/>
          <a:ea typeface="Garamond"/>
          <a:cs typeface="Garamond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How do you self-identify?</a:t>
            </a:r>
          </a:p>
        </c:rich>
      </c:tx>
      <c:layout>
        <c:manualLayout>
          <c:xMode val="edge"/>
          <c:yMode val="edge"/>
          <c:x val="0.29735259324978702"/>
          <c:y val="3.11474737532808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1506148536988"/>
          <c:y val="8.7462626954239397E-2"/>
          <c:w val="0.88691977738893801"/>
          <c:h val="0.58894272288544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Your Institution</c:v>
                </c:pt>
              </c:strCache>
            </c:strRef>
          </c:tx>
          <c:spPr>
            <a:solidFill>
              <a:schemeClr val="tx2"/>
            </a:solidFill>
            <a:ln w="3175">
              <a:solidFill>
                <a:schemeClr val="tx2"/>
              </a:solidFill>
            </a:ln>
          </c:spPr>
          <c:invertIfNegative val="0"/>
          <c:dLbls>
            <c:numFmt formatCode="0.0%" sourceLinked="0"/>
            <c:spPr>
              <a:noFill/>
              <a:ln w="2137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Heterosexual/ Straight</c:v>
                </c:pt>
                <c:pt idx="1">
                  <c:v>Gay</c:v>
                </c:pt>
                <c:pt idx="2">
                  <c:v>Lesbian</c:v>
                </c:pt>
                <c:pt idx="3">
                  <c:v>Bisexual</c:v>
                </c:pt>
                <c:pt idx="4">
                  <c:v>Queer</c:v>
                </c:pt>
                <c:pt idx="5">
                  <c:v>Pansexual</c:v>
                </c:pt>
                <c:pt idx="6">
                  <c:v>Asexual</c:v>
                </c:pt>
                <c:pt idx="7">
                  <c:v>Not listed above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0.92200000000000004</c:v>
                </c:pt>
                <c:pt idx="1">
                  <c:v>1.7000000000000001E-2</c:v>
                </c:pt>
                <c:pt idx="2">
                  <c:v>8.0000000000000002E-3</c:v>
                </c:pt>
                <c:pt idx="3">
                  <c:v>0.03</c:v>
                </c:pt>
                <c:pt idx="4">
                  <c:v>8.0000000000000002E-3</c:v>
                </c:pt>
                <c:pt idx="5">
                  <c:v>6.0000000000000001E-3</c:v>
                </c:pt>
                <c:pt idx="6">
                  <c:v>0</c:v>
                </c:pt>
                <c:pt idx="7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70-485D-A6A8-AD44A50C6A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Institutions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160493827160212E-3"/>
                  <c:y val="-2.51638573300434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FC-48B0-BA65-423D87D013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Heterosexual/ Straight</c:v>
                </c:pt>
                <c:pt idx="1">
                  <c:v>Gay</c:v>
                </c:pt>
                <c:pt idx="2">
                  <c:v>Lesbian</c:v>
                </c:pt>
                <c:pt idx="3">
                  <c:v>Bisexual</c:v>
                </c:pt>
                <c:pt idx="4">
                  <c:v>Queer</c:v>
                </c:pt>
                <c:pt idx="5">
                  <c:v>Pansexual</c:v>
                </c:pt>
                <c:pt idx="6">
                  <c:v>Asexual</c:v>
                </c:pt>
                <c:pt idx="7">
                  <c:v>Not listed above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0.94499999999999995</c:v>
                </c:pt>
                <c:pt idx="1">
                  <c:v>1.4E-2</c:v>
                </c:pt>
                <c:pt idx="2">
                  <c:v>7.0000000000000001E-3</c:v>
                </c:pt>
                <c:pt idx="3">
                  <c:v>1.7999999999999999E-2</c:v>
                </c:pt>
                <c:pt idx="4">
                  <c:v>5.0000000000000001E-3</c:v>
                </c:pt>
                <c:pt idx="5">
                  <c:v>3.0000000000000001E-3</c:v>
                </c:pt>
                <c:pt idx="6">
                  <c:v>3.0000000000000001E-3</c:v>
                </c:pt>
                <c:pt idx="7">
                  <c:v>6.0000000000000001E-3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AA-4AF0-9D9A-3D71D1E48B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16246784"/>
        <c:axId val="116254592"/>
      </c:barChart>
      <c:catAx>
        <c:axId val="11624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16254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6254592"/>
        <c:scaling>
          <c:orientation val="minMax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16246784"/>
        <c:crosses val="autoZero"/>
        <c:crossBetween val="between"/>
        <c:majorUnit val="0.1"/>
        <c:minorUnit val="0.04"/>
      </c:valAx>
      <c:spPr>
        <a:noFill/>
        <a:ln w="25403">
          <a:noFill/>
        </a:ln>
      </c:spPr>
    </c:plotArea>
    <c:legend>
      <c:legendPos val="b"/>
      <c:layout>
        <c:manualLayout>
          <c:xMode val="edge"/>
          <c:yMode val="edge"/>
          <c:x val="0.27662340818508796"/>
          <c:y val="0.95366828184938424"/>
          <c:w val="0.44366676387673798"/>
          <c:h val="4.633171815061579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chemeClr val="tx2"/>
          </a:solidFill>
          <a:latin typeface="Garamond"/>
          <a:ea typeface="Garamond"/>
          <a:cs typeface="Garamond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514" y="1"/>
            <a:ext cx="298274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28" rIns="91258" bIns="45628" numCol="1" anchor="t" anchorCtr="0" compatLnSpc="1">
            <a:prstTxWarp prst="textNoShape">
              <a:avLst/>
            </a:prstTxWarp>
          </a:bodyPr>
          <a:lstStyle>
            <a:lvl1pPr algn="r" defTabSz="903334"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514" y="8829675"/>
            <a:ext cx="298274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28" rIns="91258" bIns="45628" numCol="1" anchor="b" anchorCtr="0" compatLnSpc="1">
            <a:prstTxWarp prst="textNoShape">
              <a:avLst/>
            </a:prstTxWarp>
          </a:bodyPr>
          <a:lstStyle>
            <a:lvl1pPr algn="r" defTabSz="903334"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fld id="{8F00532B-46EB-47C9-94A6-2572C8FBB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326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74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28" rIns="91258" bIns="45628" numCol="1" anchor="t" anchorCtr="0" compatLnSpc="1">
            <a:prstTxWarp prst="textNoShape">
              <a:avLst/>
            </a:prstTxWarp>
          </a:bodyPr>
          <a:lstStyle>
            <a:lvl1pPr defTabSz="903334"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514" y="1"/>
            <a:ext cx="298274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28" rIns="91258" bIns="45628" numCol="1" anchor="t" anchorCtr="0" compatLnSpc="1">
            <a:prstTxWarp prst="textNoShape">
              <a:avLst/>
            </a:prstTxWarp>
          </a:bodyPr>
          <a:lstStyle>
            <a:lvl1pPr algn="r" defTabSz="903334"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695325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05" y="4416425"/>
            <a:ext cx="550420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28" rIns="91258" bIns="456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74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28" rIns="91258" bIns="45628" numCol="1" anchor="b" anchorCtr="0" compatLnSpc="1">
            <a:prstTxWarp prst="textNoShape">
              <a:avLst/>
            </a:prstTxWarp>
          </a:bodyPr>
          <a:lstStyle>
            <a:lvl1pPr defTabSz="903334"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514" y="8829675"/>
            <a:ext cx="298274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28" rIns="91258" bIns="45628" numCol="1" anchor="b" anchorCtr="0" compatLnSpc="1">
            <a:prstTxWarp prst="textNoShape">
              <a:avLst/>
            </a:prstTxWarp>
          </a:bodyPr>
          <a:lstStyle>
            <a:lvl1pPr algn="r" defTabSz="903334" eaLnBrk="1" hangingPunct="1">
              <a:defRPr sz="1200" u="none">
                <a:latin typeface="Arial" charset="0"/>
              </a:defRPr>
            </a:lvl1pPr>
          </a:lstStyle>
          <a:p>
            <a:pPr>
              <a:defRPr/>
            </a:pPr>
            <a:fld id="{089FA3A3-FC42-4EDD-885C-91D969465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92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1843"/>
            <a:fld id="{66C31495-1962-4FFD-9D77-83C98B69E852}" type="slidenum">
              <a:rPr lang="en-US" smtClean="0"/>
              <a:pPr defTabSz="901843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4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results are adjusted to reflect only respondents who gave a rating – Don’t know / NA responses are removed from totals.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9FA3A3-FC42-4EDD-885C-91D9694657D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14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FA3A3-FC42-4EDD-885C-91D9694657D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8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FA3A3-FC42-4EDD-885C-91D9694657D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34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1843"/>
            <a:fld id="{DABC0DEF-AE43-4EF1-946F-CB8AA0517050}" type="slidenum">
              <a:rPr lang="en-US" smtClean="0"/>
              <a:pPr defTabSz="901843"/>
              <a:t>17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62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FA3A3-FC42-4EDD-885C-91D9694657D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4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Commitment</a:t>
            </a:r>
            <a:r>
              <a:rPr lang="en-US" baseline="0" dirty="0"/>
              <a:t> to hiring women and minorities represents % indicating “satisfied” or “very satisfied” whereas the chart corresponding to effective hiring practices and policies that increase staff diversity represents % indicating “agree” or “strongly agree”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FA3A3-FC42-4EDD-885C-91D9694657D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33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FA3A3-FC42-4EDD-885C-91D9694657D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5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FA3A3-FC42-4EDD-885C-91D9694657D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48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includes everyone who responded between seldom and very often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FA3A3-FC42-4EDD-885C-91D9694657D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15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includes everyone who responded between seldom and very often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FA3A3-FC42-4EDD-885C-91D9694657D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6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1843"/>
            <a:fld id="{85F7DC21-DDDB-40A7-B2C3-9E23EFB705EF}" type="slidenum">
              <a:rPr lang="en-US" smtClean="0"/>
              <a:pPr defTabSz="901843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15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includes everyone who responded between seldom and very often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FA3A3-FC42-4EDD-885C-91D9694657D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44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includes everyone who responded between seldom and very often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FA3A3-FC42-4EDD-885C-91D9694657D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657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1843"/>
            <a:fld id="{DABC0DEF-AE43-4EF1-946F-CB8AA0517050}" type="slidenum">
              <a:rPr lang="en-US" smtClean="0"/>
              <a:pPr defTabSz="901843"/>
              <a:t>31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72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FA3A3-FC42-4EDD-885C-91D9694657D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88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1843"/>
            <a:fld id="{EDB4EBEC-B7F9-4904-A685-C02E85E9C0C8}" type="slidenum">
              <a:rPr lang="en-US" smtClean="0"/>
              <a:pPr defTabSz="901843"/>
              <a:t>35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329" y="4414839"/>
            <a:ext cx="5049156" cy="418465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5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1843"/>
            <a:fld id="{DABC0DEF-AE43-4EF1-946F-CB8AA0517050}" type="slidenum">
              <a:rPr lang="en-US" smtClean="0"/>
              <a:pPr defTabSz="901843"/>
              <a:t>3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82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FA3A3-FC42-4EDD-885C-91D9694657D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13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FA3A3-FC42-4EDD-885C-91D9694657D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55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FA3A3-FC42-4EDD-885C-91D9694657D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65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Race= comp group</a:t>
            </a:r>
          </a:p>
          <a:p>
            <a:endParaRPr lang="en-US" dirty="0"/>
          </a:p>
          <a:p>
            <a:r>
              <a:rPr lang="en-US" dirty="0"/>
              <a:t>This question was “Select all”. Their mapping differs from UC Merced mapping; we categorize as Hispanic if the individual selects Hispanic and another race, while they categorize that </a:t>
            </a:r>
            <a:r>
              <a:rPr lang="en-US"/>
              <a:t>as Multiracial.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FA3A3-FC42-4EDD-885C-91D9694657D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77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FA3A3-FC42-4EDD-885C-91D9694657D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40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1843"/>
            <a:fld id="{DABC0DEF-AE43-4EF1-946F-CB8AA0517050}" type="slidenum">
              <a:rPr lang="en-US" smtClean="0"/>
              <a:pPr defTabSz="901843"/>
              <a:t>10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8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1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091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600" b="1">
                <a:effectLst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2BCF1-1328-4AE7-B48C-E9A84CF00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FC3E-CD2C-49F2-914A-6C0C633AD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227013"/>
            <a:ext cx="2284412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7013"/>
            <a:ext cx="6704013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45506-D0F1-4ADE-BD4E-ECF7E58A9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013"/>
            <a:ext cx="91408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6ADC6-371E-4D07-BEDE-9B492F176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  <a:effectLst/>
                <a:latin typeface="Franklin Gothic Book" panose="020B0503020102020204" pitchFamily="34" charset="0"/>
              </a:defRPr>
            </a:lvl1pPr>
            <a:lvl2pPr>
              <a:defRPr>
                <a:effectLst/>
                <a:latin typeface="Franklin Gothic Book" panose="020B0503020102020204" pitchFamily="34" charset="0"/>
              </a:defRPr>
            </a:lvl2pPr>
            <a:lvl3pPr>
              <a:defRPr>
                <a:effectLst/>
                <a:latin typeface="Franklin Gothic Book" panose="020B0503020102020204" pitchFamily="34" charset="0"/>
              </a:defRPr>
            </a:lvl3pPr>
            <a:lvl4pPr>
              <a:defRPr>
                <a:effectLst/>
                <a:latin typeface="Franklin Gothic Book" panose="020B0503020102020204" pitchFamily="34" charset="0"/>
              </a:defRPr>
            </a:lvl4pPr>
            <a:lvl5pPr>
              <a:defRPr>
                <a:effectLst/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48261-BA7A-449B-AFF2-6BAF73509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A8D27-E786-4DE5-93B5-7651E3EC9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effectLst/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chemeClr val="tx2"/>
                </a:solidFill>
                <a:effectLst/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chemeClr val="tx2"/>
                </a:solidFill>
                <a:effectLst/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chemeClr val="tx2"/>
                </a:solidFill>
                <a:effectLst/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chemeClr val="tx2"/>
                </a:solidFill>
                <a:effectLst/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>
                <a:effectLst/>
                <a:latin typeface="Franklin Gothic Book" panose="020B0503020102020204" pitchFamily="34" charset="0"/>
              </a:defRPr>
            </a:lvl1pPr>
            <a:lvl2pPr>
              <a:defRPr sz="2400">
                <a:effectLst/>
                <a:latin typeface="Franklin Gothic Book" panose="020B0503020102020204" pitchFamily="34" charset="0"/>
              </a:defRPr>
            </a:lvl2pPr>
            <a:lvl3pPr>
              <a:defRPr sz="2000">
                <a:effectLst/>
                <a:latin typeface="Franklin Gothic Book" panose="020B0503020102020204" pitchFamily="34" charset="0"/>
              </a:defRPr>
            </a:lvl3pPr>
            <a:lvl4pPr>
              <a:defRPr sz="1800">
                <a:effectLst/>
                <a:latin typeface="Franklin Gothic Book" panose="020B0503020102020204" pitchFamily="34" charset="0"/>
              </a:defRPr>
            </a:lvl4pPr>
            <a:lvl5pPr>
              <a:defRPr sz="1800">
                <a:effectLst/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C6D19-50F5-4908-8E2F-5A9DE754A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E7808-5C01-43CF-A1C9-EE0151408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9EE2B-935A-47D8-A4DF-0973289B8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C4E08-4A6B-4B7B-AFB5-E34103AFD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129FE-F048-4F79-9903-7B16DB138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F150B-2C0C-4BE1-9128-56EB162B0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0" y="227013"/>
            <a:ext cx="9140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989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7989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3014" name="Picture 8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" y="0"/>
            <a:ext cx="9080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9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fld id="{86632639-7880-4B36-89C3-D2511E1D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>
            <a:hlinkClick r:id="rId15" action="ppaction://hlinksldjump"/>
          </p:cNvPr>
          <p:cNvSpPr txBox="1"/>
          <p:nvPr userDrawn="1"/>
        </p:nvSpPr>
        <p:spPr>
          <a:xfrm>
            <a:off x="5920871" y="6604084"/>
            <a:ext cx="16658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Return to Table </a:t>
            </a:r>
            <a:r>
              <a:rPr lang="en-US" sz="1050" dirty="0">
                <a:hlinkClick r:id="rId15" action="ppaction://hlinksldjump"/>
              </a:rPr>
              <a:t>of</a:t>
            </a:r>
            <a:r>
              <a:rPr lang="en-US" sz="1050" dirty="0"/>
              <a:t> Contents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6" r:id="rId1"/>
    <p:sldLayoutId id="2147484475" r:id="rId2"/>
    <p:sldLayoutId id="2147484476" r:id="rId3"/>
    <p:sldLayoutId id="2147484477" r:id="rId4"/>
    <p:sldLayoutId id="2147484478" r:id="rId5"/>
    <p:sldLayoutId id="2147484479" r:id="rId6"/>
    <p:sldLayoutId id="2147484480" r:id="rId7"/>
    <p:sldLayoutId id="2147484481" r:id="rId8"/>
    <p:sldLayoutId id="2147484482" r:id="rId9"/>
    <p:sldLayoutId id="2147484483" r:id="rId10"/>
    <p:sldLayoutId id="2147484484" r:id="rId11"/>
    <p:sldLayoutId id="2147484485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680A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680AC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680AC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680AC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680AC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7680AC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7680AC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7680AC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7680AC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768475"/>
            <a:ext cx="91440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/>
            </a:r>
            <a:br>
              <a:rPr lang="en-US" dirty="0">
                <a:solidFill>
                  <a:schemeClr val="accent2"/>
                </a:solidFill>
                <a:latin typeface="Franklin Gothic Book" panose="020B0503020102020204" pitchFamily="34" charset="0"/>
              </a:rPr>
            </a:br>
            <a:r>
              <a:rPr lang="en-US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University of California, Merced</a:t>
            </a:r>
            <a:r>
              <a:rPr lang="en-US" dirty="0">
                <a:latin typeface="Franklin Gothic Book" panose="020B0503020102020204" pitchFamily="34" charset="0"/>
              </a:rPr>
              <a:t/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solidFill>
                  <a:srgbClr val="1F2A44"/>
                </a:solidFill>
                <a:latin typeface="Franklin Gothic Book" panose="020B0503020102020204" pitchFamily="34" charset="0"/>
              </a:rPr>
              <a:t>Staff Climate Survey</a:t>
            </a:r>
            <a:r>
              <a:rPr lang="en-US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/>
            </a:r>
            <a:br>
              <a:rPr lang="en-US" dirty="0">
                <a:solidFill>
                  <a:schemeClr val="accent1"/>
                </a:solidFill>
                <a:latin typeface="Franklin Gothic Book" panose="020B0503020102020204" pitchFamily="34" charset="0"/>
              </a:rPr>
            </a:br>
            <a:r>
              <a:rPr lang="en-US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2017-2018 Results</a:t>
            </a:r>
            <a:endParaRPr lang="en-US" sz="3200" dirty="0">
              <a:solidFill>
                <a:schemeClr val="accent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  <p:custDataLst>
              <p:tags r:id="rId1"/>
            </p:custDataLst>
          </p:nvPr>
        </p:nvSpPr>
        <p:spPr>
          <a:xfrm>
            <a:off x="0" y="3962400"/>
            <a:ext cx="91440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sz="1800" b="1" dirty="0">
                <a:effectLst/>
                <a:latin typeface="Franklin Gothic Book" panose="020B0503020102020204" pitchFamily="34" charset="0"/>
              </a:rPr>
              <a:t>Staff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defRPr/>
            </a:pPr>
            <a:endParaRPr lang="en-US" sz="1800" b="1" dirty="0">
              <a:effectLst/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sz="2200" b="1" dirty="0">
                <a:effectLst/>
                <a:latin typeface="Franklin Gothic Book" panose="020B0503020102020204" pitchFamily="34" charset="0"/>
              </a:rPr>
              <a:t>University of California, Merced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sz="1800" b="1" dirty="0">
                <a:effectLst/>
                <a:latin typeface="Franklin Gothic Book" panose="020B0503020102020204" pitchFamily="34" charset="0"/>
              </a:rPr>
              <a:t>N=529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defRPr/>
            </a:pPr>
            <a:endParaRPr lang="en-US" sz="1800" dirty="0"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sz="2200" b="1" dirty="0">
                <a:effectLst/>
                <a:latin typeface="Franklin Gothic Book" panose="020B0503020102020204" pitchFamily="34" charset="0"/>
              </a:rPr>
              <a:t>All Institutions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sz="1800" dirty="0">
                <a:latin typeface="Franklin Gothic Book" panose="020B0503020102020204" pitchFamily="34" charset="0"/>
              </a:rPr>
              <a:t>N=1995</a:t>
            </a:r>
            <a:endParaRPr lang="en-US" sz="1800" b="1" dirty="0">
              <a:effectLst/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defRPr/>
            </a:pPr>
            <a:endParaRPr lang="en-US" sz="1200" b="1" dirty="0">
              <a:effectLst/>
              <a:latin typeface="Franklin Gothic Book" panose="020B05030201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defRPr/>
            </a:pPr>
            <a:endParaRPr lang="en-US" sz="1800" b="1" dirty="0"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0" y="617220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i="1" u="none" dirty="0">
                <a:solidFill>
                  <a:schemeClr val="accent2"/>
                </a:solidFill>
                <a:latin typeface="Franklin Gothic Book" panose="020B0503020102020204" pitchFamily="34" charset="0"/>
              </a:rPr>
              <a:t>Higher Education Research Institute, University of California at Los Angeles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90600" cy="1016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606675"/>
            <a:ext cx="9144000" cy="1584325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4400" b="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Satisfaction &amp; Stress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Workplace Satisfaction</a:t>
            </a:r>
            <a:br>
              <a:rPr lang="en-US" dirty="0"/>
            </a:br>
            <a:r>
              <a:rPr lang="en-US" sz="2000" dirty="0"/>
              <a:t>(% Indicating “Satisfied” or “Very Satisfied”)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310290"/>
              </p:ext>
            </p:extLst>
          </p:nvPr>
        </p:nvGraphicFramePr>
        <p:xfrm>
          <a:off x="457200" y="16002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948261-BA7A-449B-AFF2-6BAF73509D1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31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Workplace &amp; Overall Satisfaction </a:t>
            </a:r>
            <a:br>
              <a:rPr lang="en-US" dirty="0"/>
            </a:br>
            <a:r>
              <a:rPr lang="en-US" sz="2000" dirty="0"/>
              <a:t>(% Indicating “Satisfied” or “Very Satisfied”)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749587"/>
              </p:ext>
            </p:extLst>
          </p:nvPr>
        </p:nvGraphicFramePr>
        <p:xfrm>
          <a:off x="457200" y="16002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948261-BA7A-449B-AFF2-6BAF73509D1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87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Work-Life Balance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150437"/>
              </p:ext>
            </p:extLst>
          </p:nvPr>
        </p:nvGraphicFramePr>
        <p:xfrm>
          <a:off x="457200" y="1600200"/>
          <a:ext cx="5486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948261-BA7A-449B-AFF2-6BAF73509D1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10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895116"/>
              </p:ext>
            </p:extLst>
          </p:nvPr>
        </p:nvGraphicFramePr>
        <p:xfrm>
          <a:off x="6019800" y="1676400"/>
          <a:ext cx="2514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53200" y="1219200"/>
            <a:ext cx="205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none" dirty="0">
                <a:solidFill>
                  <a:schemeClr val="tx2"/>
                </a:solidFill>
                <a:latin typeface="Franklin Gothic Medium"/>
                <a:cs typeface="Franklin Gothic Medium"/>
              </a:rPr>
              <a:t>(% Indicating “Agree” or “Strongly Agree”)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1276290"/>
            <a:ext cx="4004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none" dirty="0">
                <a:solidFill>
                  <a:srgbClr val="1F2A44"/>
                </a:solidFill>
                <a:latin typeface="Franklin Gothic Medium"/>
                <a:cs typeface="Franklin Gothic Medium"/>
              </a:rPr>
              <a:t>(% Indicating “Satisfied” or “Very Satisfied”</a:t>
            </a:r>
            <a:r>
              <a:rPr lang="en-US" u="none" dirty="0">
                <a:solidFill>
                  <a:srgbClr val="1F2A44"/>
                </a:solidFill>
                <a:latin typeface="Franklin Gothic Medium"/>
                <a:cs typeface="Franklin Gothic Medium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3927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Satisfaction with Benefits &amp; Compensation</a:t>
            </a:r>
            <a:br>
              <a:rPr lang="en-US" dirty="0"/>
            </a:br>
            <a:r>
              <a:rPr lang="en-US" sz="2000" dirty="0"/>
              <a:t>(% Indicating “Satisfied” or “Very Satisfied”)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125399"/>
              </p:ext>
            </p:extLst>
          </p:nvPr>
        </p:nvGraphicFramePr>
        <p:xfrm>
          <a:off x="457200" y="16002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8600" y="6172200"/>
            <a:ext cx="2895600" cy="685800"/>
          </a:xfrm>
        </p:spPr>
        <p:txBody>
          <a:bodyPr/>
          <a:lstStyle/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948261-BA7A-449B-AFF2-6BAF73509D1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62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Stress</a:t>
            </a:r>
            <a:br>
              <a:rPr lang="en-US" dirty="0"/>
            </a:br>
            <a:r>
              <a:rPr lang="en-US" sz="2000" dirty="0"/>
              <a:t>(% Indicating “Somewhat” or “Extensive”)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872129"/>
              </p:ext>
            </p:extLst>
          </p:nvPr>
        </p:nvGraphicFramePr>
        <p:xfrm>
          <a:off x="457200" y="16002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948261-BA7A-449B-AFF2-6BAF73509D1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54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Stress</a:t>
            </a:r>
            <a:br>
              <a:rPr lang="en-US" dirty="0"/>
            </a:br>
            <a:r>
              <a:rPr lang="en-US" sz="2000" dirty="0"/>
              <a:t>(% Indicating “Somewhat” or “Extensive”)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061831"/>
              </p:ext>
            </p:extLst>
          </p:nvPr>
        </p:nvGraphicFramePr>
        <p:xfrm>
          <a:off x="457200" y="16002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948261-BA7A-449B-AFF2-6BAF73509D1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3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606675"/>
            <a:ext cx="9144000" cy="1584325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4400" b="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Campus Climate</a:t>
            </a:r>
          </a:p>
        </p:txBody>
      </p:sp>
    </p:spTree>
    <p:extLst>
      <p:ext uri="{BB962C8B-B14F-4D97-AF65-F5344CB8AC3E}">
        <p14:creationId xmlns:p14="http://schemas.microsoft.com/office/powerpoint/2010/main" val="4144979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Atmosphere</a:t>
            </a:r>
            <a:br>
              <a:rPr lang="en-US" dirty="0"/>
            </a:br>
            <a:r>
              <a:rPr lang="en-US" sz="2000" dirty="0"/>
              <a:t>(% Indicating “Satisfied” or “Very Satisfied”)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820604"/>
              </p:ext>
            </p:extLst>
          </p:nvPr>
        </p:nvGraphicFramePr>
        <p:xfrm>
          <a:off x="457200" y="16002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948261-BA7A-449B-AFF2-6BAF73509D1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00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46FF390-3E51-443F-A6E9-EF09182246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02061A6-6E01-4D2E-ABBA-DB4BE1A049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948261-BA7A-449B-AFF2-6BAF73509D1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9A53525-F45B-459E-8745-357C9CC11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Diversity</a:t>
            </a:r>
          </a:p>
        </p:txBody>
      </p:sp>
      <p:graphicFrame>
        <p:nvGraphicFramePr>
          <p:cNvPr id="9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903119"/>
              </p:ext>
            </p:extLst>
          </p:nvPr>
        </p:nvGraphicFramePr>
        <p:xfrm>
          <a:off x="457200" y="1600200"/>
          <a:ext cx="434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102953386"/>
              </p:ext>
            </p:extLst>
          </p:nvPr>
        </p:nvGraphicFramePr>
        <p:xfrm>
          <a:off x="4797032" y="1524000"/>
          <a:ext cx="4118367" cy="232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239678994"/>
              </p:ext>
            </p:extLst>
          </p:nvPr>
        </p:nvGraphicFramePr>
        <p:xfrm>
          <a:off x="4797032" y="3886200"/>
          <a:ext cx="4118367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019800" y="1143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none" dirty="0">
                <a:solidFill>
                  <a:schemeClr val="tx2"/>
                </a:solidFill>
              </a:rPr>
              <a:t>Hiring Practices</a:t>
            </a:r>
          </a:p>
        </p:txBody>
      </p:sp>
    </p:spTree>
    <p:extLst>
      <p:ext uri="{BB962C8B-B14F-4D97-AF65-F5344CB8AC3E}">
        <p14:creationId xmlns:p14="http://schemas.microsoft.com/office/powerpoint/2010/main" val="56202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solidFill>
                  <a:srgbClr val="1F2A44"/>
                </a:solidFill>
              </a:rPr>
              <a:t>Comparable Institutions</a:t>
            </a:r>
            <a:endParaRPr lang="en-US" b="0" dirty="0">
              <a:solidFill>
                <a:srgbClr val="1F2A44"/>
              </a:solidFill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2209800" y="1714500"/>
            <a:ext cx="4419600" cy="5029200"/>
          </a:xfrm>
        </p:spPr>
        <p:txBody>
          <a:bodyPr/>
          <a:lstStyle/>
          <a:p>
            <a:r>
              <a:rPr lang="en-US" sz="2400" dirty="0"/>
              <a:t>Fort Hays State University</a:t>
            </a:r>
          </a:p>
          <a:p>
            <a:r>
              <a:rPr lang="en-US" sz="2400" dirty="0"/>
              <a:t>Montana State University-Bozeman</a:t>
            </a:r>
          </a:p>
          <a:p>
            <a:r>
              <a:rPr lang="en-US" sz="2400" dirty="0"/>
              <a:t>Texas Christian University</a:t>
            </a:r>
          </a:p>
          <a:p>
            <a:r>
              <a:rPr lang="en-US" sz="2400" dirty="0"/>
              <a:t>Saint Martin's University</a:t>
            </a:r>
          </a:p>
          <a:p>
            <a:pPr lvl="1" eaLnBrk="1" hangingPunct="1">
              <a:spcBef>
                <a:spcPct val="0"/>
              </a:spcBef>
              <a:spcAft>
                <a:spcPts val="300"/>
              </a:spcAft>
              <a:buClr>
                <a:srgbClr val="7680AC"/>
              </a:buClr>
              <a:buFontTx/>
              <a:buNone/>
              <a:defRPr/>
            </a:pPr>
            <a:endParaRPr lang="en-US" sz="1400" b="1" dirty="0">
              <a:solidFill>
                <a:schemeClr val="accent1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4711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F35A29-9CD1-4C25-8368-ACFA5304641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F5072C-1879-45EC-BF09-E10F1DDC9B67}"/>
              </a:ext>
            </a:extLst>
          </p:cNvPr>
          <p:cNvSpPr/>
          <p:nvPr/>
        </p:nvSpPr>
        <p:spPr bwMode="auto">
          <a:xfrm>
            <a:off x="5867400" y="6629400"/>
            <a:ext cx="17526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8D7C8F23-FC2C-44CB-A06C-00C38E114F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2018 Staff Climate Survey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Perspectives on Campus Climate</a:t>
            </a:r>
            <a:br>
              <a:rPr lang="en-US" dirty="0"/>
            </a:br>
            <a:r>
              <a:rPr lang="en-US" sz="2000" dirty="0"/>
              <a:t>(% Indicating “Agree” or “Strongly Agree”)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972578"/>
              </p:ext>
            </p:extLst>
          </p:nvPr>
        </p:nvGraphicFramePr>
        <p:xfrm>
          <a:off x="457200" y="1370013"/>
          <a:ext cx="8229600" cy="472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948261-BA7A-449B-AFF2-6BAF73509D1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86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Community &amp; Diversity:</a:t>
            </a:r>
            <a:br>
              <a:rPr lang="en-US" dirty="0"/>
            </a:br>
            <a:r>
              <a:rPr lang="en-US" dirty="0"/>
              <a:t>Institutional Priorities</a:t>
            </a:r>
            <a:br>
              <a:rPr lang="en-US" dirty="0"/>
            </a:br>
            <a:r>
              <a:rPr lang="en-US" sz="2000" dirty="0"/>
              <a:t>(% Indicating “High” or “Highest” Priority)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313905"/>
              </p:ext>
            </p:extLst>
          </p:nvPr>
        </p:nvGraphicFramePr>
        <p:xfrm>
          <a:off x="457200" y="16002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948261-BA7A-449B-AFF2-6BAF73509D1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89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Discrimination or Exclusion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396816"/>
              </p:ext>
            </p:extLst>
          </p:nvPr>
        </p:nvGraphicFramePr>
        <p:xfrm>
          <a:off x="457200" y="12954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*</a:t>
            </a:r>
            <a:r>
              <a:rPr lang="en-US" i="1" dirty="0"/>
              <a:t>includes Very Often, Often, Sometimes, and Seldom responses </a:t>
            </a:r>
          </a:p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948261-BA7A-449B-AFF2-6BAF73509D1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7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Staff Discrimination or Exclusion, by Orientation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463149"/>
              </p:ext>
            </p:extLst>
          </p:nvPr>
        </p:nvGraphicFramePr>
        <p:xfrm>
          <a:off x="457200" y="12954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*</a:t>
            </a:r>
            <a:r>
              <a:rPr lang="en-US" i="1" dirty="0"/>
              <a:t>includes Very Often, Often, Sometimes, and Seldom responses </a:t>
            </a:r>
          </a:p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948261-BA7A-449B-AFF2-6BAF73509D1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39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Staff Discrimination or Exclusion, by Race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92035"/>
              </p:ext>
            </p:extLst>
          </p:nvPr>
        </p:nvGraphicFramePr>
        <p:xfrm>
          <a:off x="457200" y="12954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*</a:t>
            </a:r>
            <a:r>
              <a:rPr lang="en-US" i="1" dirty="0"/>
              <a:t>includes Very Often, Often, Sometimes, and Seldom responses </a:t>
            </a:r>
          </a:p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948261-BA7A-449B-AFF2-6BAF73509D1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39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Staff Discrimination or Exclusion, by Gender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398800"/>
              </p:ext>
            </p:extLst>
          </p:nvPr>
        </p:nvGraphicFramePr>
        <p:xfrm>
          <a:off x="457200" y="12954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*</a:t>
            </a:r>
            <a:r>
              <a:rPr lang="en-US" i="1" dirty="0"/>
              <a:t>includes Very Often, Often, Sometimes, and Seldom responses </a:t>
            </a:r>
          </a:p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948261-BA7A-449B-AFF2-6BAF73509D1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40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Discrimination and Harassment</a:t>
            </a:r>
            <a:br>
              <a:rPr lang="en-US" dirty="0"/>
            </a:br>
            <a:r>
              <a:rPr lang="en-US" sz="2000" dirty="0"/>
              <a:t>(% Indicating  Ever Experienced* at This Institution):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264496"/>
              </p:ext>
            </p:extLst>
          </p:nvPr>
        </p:nvGraphicFramePr>
        <p:xfrm>
          <a:off x="457200" y="1295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i="1" dirty="0"/>
              <a:t>*includes Very Often, Often, Sometimes, and Seldom responses. </a:t>
            </a:r>
          </a:p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948261-BA7A-449B-AFF2-6BAF73509D1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73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Discrimination and Harassment, by Degree Level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(% Indicating  Ever Experienced* at This Institution):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655335"/>
              </p:ext>
            </p:extLst>
          </p:nvPr>
        </p:nvGraphicFramePr>
        <p:xfrm>
          <a:off x="609600" y="1304132"/>
          <a:ext cx="822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i="1" dirty="0"/>
              <a:t>*includes Very Often, Often, Sometimes, and Seldom responses. </a:t>
            </a:r>
          </a:p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948261-BA7A-449B-AFF2-6BAF73509D1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16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Discrimination and Harassment, by Orientation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(% Indicating  Ever Experienced* at This Institution):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906145"/>
              </p:ext>
            </p:extLst>
          </p:nvPr>
        </p:nvGraphicFramePr>
        <p:xfrm>
          <a:off x="457200" y="1295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i="1" dirty="0"/>
              <a:t>*includes Very Often, Often, Sometimes, and Seldom responses. </a:t>
            </a:r>
          </a:p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948261-BA7A-449B-AFF2-6BAF73509D1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15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Discrimination and Harassment, by Race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(% Indicating  Ever Experienced* at This Institution):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80787"/>
              </p:ext>
            </p:extLst>
          </p:nvPr>
        </p:nvGraphicFramePr>
        <p:xfrm>
          <a:off x="457200" y="1295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i="1" dirty="0"/>
              <a:t>*includes Very Often, Often, Sometimes, and Seldom responses. </a:t>
            </a:r>
          </a:p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948261-BA7A-449B-AFF2-6BAF73509D1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0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606675"/>
            <a:ext cx="9144000" cy="1584325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4400" b="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Demographics</a:t>
            </a:r>
          </a:p>
        </p:txBody>
      </p:sp>
    </p:spTree>
    <p:extLst>
      <p:ext uri="{BB962C8B-B14F-4D97-AF65-F5344CB8AC3E}">
        <p14:creationId xmlns:p14="http://schemas.microsoft.com/office/powerpoint/2010/main" val="1345121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Discrimination and Harassment, By Gender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(% Indicating  Ever Experienced* at This Institution):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245235"/>
              </p:ext>
            </p:extLst>
          </p:nvPr>
        </p:nvGraphicFramePr>
        <p:xfrm>
          <a:off x="457200" y="1295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i="1" dirty="0"/>
              <a:t>*includes Very Often, Often, Sometimes, and Seldom responses. </a:t>
            </a:r>
          </a:p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948261-BA7A-449B-AFF2-6BAF73509D1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0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606675"/>
            <a:ext cx="9144000" cy="1584325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4400" b="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Work Environment</a:t>
            </a:r>
          </a:p>
        </p:txBody>
      </p:sp>
    </p:spTree>
    <p:extLst>
      <p:ext uri="{BB962C8B-B14F-4D97-AF65-F5344CB8AC3E}">
        <p14:creationId xmlns:p14="http://schemas.microsoft.com/office/powerpoint/2010/main" val="1619571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Supervisors</a:t>
            </a:r>
            <a:br>
              <a:rPr lang="en-US" dirty="0"/>
            </a:br>
            <a:r>
              <a:rPr lang="en-US" sz="2000" dirty="0"/>
              <a:t>(% Indicating “Agree” or “Strongly Agree”)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40274"/>
              </p:ext>
            </p:extLst>
          </p:nvPr>
        </p:nvGraphicFramePr>
        <p:xfrm>
          <a:off x="457200" y="14478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948261-BA7A-449B-AFF2-6BAF73509D1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14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Development</a:t>
            </a:r>
            <a:br>
              <a:rPr lang="en-US" dirty="0"/>
            </a:br>
            <a:r>
              <a:rPr lang="en-US" sz="2000" dirty="0"/>
              <a:t>(% Indicating “Yes”)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847617"/>
              </p:ext>
            </p:extLst>
          </p:nvPr>
        </p:nvGraphicFramePr>
        <p:xfrm>
          <a:off x="457200" y="1143000"/>
          <a:ext cx="8077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948261-BA7A-449B-AFF2-6BAF73509D1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62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F00B45-C54E-43D7-9F87-AE98C5B8C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Leaving</a:t>
            </a:r>
            <a:br>
              <a:rPr lang="en-US" dirty="0"/>
            </a:br>
            <a:r>
              <a:rPr lang="en-US" sz="2000" dirty="0"/>
              <a:t>(% indicating “Very Likely” or “Likely”)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1543965-A08E-4484-89DB-33DF1571AF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2018 Staff Climate Survey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A991712-0BFB-4B0B-BA4A-2350847F7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948261-BA7A-449B-AFF2-6BAF73509D1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52217E06-58DE-4FEE-99BD-066ECCB923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606358"/>
              </p:ext>
            </p:extLst>
          </p:nvPr>
        </p:nvGraphicFramePr>
        <p:xfrm>
          <a:off x="457200" y="16002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2586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05800" y="6400800"/>
            <a:ext cx="533400" cy="457200"/>
          </a:xfrm>
          <a:noFill/>
        </p:spPr>
        <p:txBody>
          <a:bodyPr/>
          <a:lstStyle/>
          <a:p>
            <a:fld id="{10D9E89E-C88D-469B-950F-0AD71B54491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3252" name="Rectangle 2"/>
          <p:cNvSpPr>
            <a:spLocks noChangeArrowheads="1"/>
          </p:cNvSpPr>
          <p:nvPr/>
        </p:nvSpPr>
        <p:spPr bwMode="auto">
          <a:xfrm>
            <a:off x="0" y="16764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u="none" dirty="0">
                <a:solidFill>
                  <a:schemeClr val="tx2"/>
                </a:solidFill>
                <a:latin typeface="Franklin Gothic Medium" panose="020B0603020102020204" pitchFamily="34" charset="0"/>
              </a:rPr>
              <a:t>For more information about </a:t>
            </a:r>
            <a:br>
              <a:rPr lang="en-US" sz="2800" u="none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en-US" sz="2800" u="none" dirty="0">
                <a:solidFill>
                  <a:schemeClr val="tx2"/>
                </a:solidFill>
                <a:latin typeface="Franklin Gothic Medium" panose="020B0603020102020204" pitchFamily="34" charset="0"/>
              </a:rPr>
              <a:t>HERI/CIRP Surveys</a:t>
            </a:r>
            <a:br>
              <a:rPr lang="en-US" sz="2800" u="none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en-US" sz="2800" u="none" dirty="0">
                <a:solidFill>
                  <a:schemeClr val="tx2"/>
                </a:solidFill>
                <a:latin typeface="Franklin Gothic Medium" panose="020B0603020102020204" pitchFamily="34" charset="0"/>
              </a:rPr>
              <a:t/>
            </a:r>
            <a:br>
              <a:rPr lang="en-US" sz="2800" u="none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en-US" u="none" dirty="0">
                <a:solidFill>
                  <a:schemeClr val="tx2"/>
                </a:solidFill>
                <a:latin typeface="Franklin Gothic Medium" panose="020B0603020102020204" pitchFamily="34" charset="0"/>
              </a:rPr>
              <a:t>The Freshman Survey</a:t>
            </a:r>
            <a:br>
              <a:rPr lang="en-US" u="none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en-US" u="none" dirty="0">
                <a:solidFill>
                  <a:schemeClr val="tx2"/>
                </a:solidFill>
                <a:latin typeface="Franklin Gothic Medium" panose="020B0603020102020204" pitchFamily="34" charset="0"/>
              </a:rPr>
              <a:t>Your First College Year Survey</a:t>
            </a:r>
          </a:p>
          <a:p>
            <a:pPr algn="ctr" eaLnBrk="1" hangingPunct="1">
              <a:defRPr/>
            </a:pPr>
            <a:r>
              <a:rPr lang="en-US" u="none" dirty="0">
                <a:solidFill>
                  <a:schemeClr val="tx2"/>
                </a:solidFill>
                <a:latin typeface="Franklin Gothic Medium" panose="020B0603020102020204" pitchFamily="34" charset="0"/>
              </a:rPr>
              <a:t>Diverse Learning Environments Survey</a:t>
            </a:r>
            <a:br>
              <a:rPr lang="en-US" u="none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en-US" u="none" dirty="0">
                <a:solidFill>
                  <a:schemeClr val="tx2"/>
                </a:solidFill>
                <a:latin typeface="Franklin Gothic Medium" panose="020B0603020102020204" pitchFamily="34" charset="0"/>
              </a:rPr>
              <a:t>College Senior Survey</a:t>
            </a:r>
          </a:p>
          <a:p>
            <a:pPr algn="ctr" eaLnBrk="1" hangingPunct="1">
              <a:defRPr/>
            </a:pPr>
            <a:r>
              <a:rPr lang="en-US" u="none" dirty="0">
                <a:solidFill>
                  <a:schemeClr val="tx2"/>
                </a:solidFill>
                <a:latin typeface="Franklin Gothic Medium" panose="020B0603020102020204" pitchFamily="34" charset="0"/>
              </a:rPr>
              <a:t>The Faculty Survey</a:t>
            </a:r>
            <a:br>
              <a:rPr lang="en-US" u="none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en-US" u="none" dirty="0">
                <a:solidFill>
                  <a:schemeClr val="tx2"/>
                </a:solidFill>
                <a:latin typeface="Franklin Gothic Medium" panose="020B0603020102020204" pitchFamily="34" charset="0"/>
              </a:rPr>
              <a:t>Staff Climate Survey</a:t>
            </a:r>
            <a:r>
              <a:rPr lang="en-US" sz="2800" u="none" dirty="0">
                <a:solidFill>
                  <a:schemeClr val="tx2"/>
                </a:solidFill>
                <a:latin typeface="Franklin Gothic Medium" panose="020B0603020102020204" pitchFamily="34" charset="0"/>
              </a:rPr>
              <a:t/>
            </a:r>
            <a:br>
              <a:rPr lang="en-US" sz="2800" u="none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en-US" sz="2800" u="none" dirty="0">
                <a:solidFill>
                  <a:schemeClr val="tx2"/>
                </a:solidFill>
                <a:latin typeface="Franklin Gothic Medium" panose="020B0603020102020204" pitchFamily="34" charset="0"/>
              </a:rPr>
              <a:t/>
            </a:r>
            <a:br>
              <a:rPr lang="en-US" sz="2800" u="none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en-US" sz="2800" u="none" dirty="0">
                <a:solidFill>
                  <a:schemeClr val="tx2"/>
                </a:solidFill>
                <a:latin typeface="Franklin Gothic Medium" panose="020B0603020102020204" pitchFamily="34" charset="0"/>
              </a:rPr>
              <a:t>Please contact:</a:t>
            </a:r>
          </a:p>
          <a:p>
            <a:pPr algn="ctr" eaLnBrk="1" hangingPunct="1">
              <a:defRPr/>
            </a:pPr>
            <a:r>
              <a:rPr lang="en-US" sz="2800" u="none" dirty="0">
                <a:solidFill>
                  <a:schemeClr val="tx2"/>
                </a:solidFill>
                <a:latin typeface="Franklin Gothic Medium" panose="020B0603020102020204" pitchFamily="34" charset="0"/>
              </a:rPr>
              <a:t>heri@ucla.edu</a:t>
            </a:r>
            <a:br>
              <a:rPr lang="en-US" sz="2800" u="none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en-US" sz="2800" u="none" dirty="0">
                <a:solidFill>
                  <a:schemeClr val="tx2"/>
                </a:solidFill>
                <a:latin typeface="Franklin Gothic Medium" panose="020B0603020102020204" pitchFamily="34" charset="0"/>
              </a:rPr>
              <a:t>(310) 825-1925</a:t>
            </a:r>
            <a:br>
              <a:rPr lang="en-US" sz="2800" u="none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en-US" sz="2800" u="none" dirty="0">
                <a:solidFill>
                  <a:schemeClr val="tx2"/>
                </a:solidFill>
                <a:latin typeface="Franklin Gothic Medium" panose="020B0603020102020204" pitchFamily="34" charset="0"/>
              </a:rPr>
              <a:t>www.heri.ucla.edu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0"/>
            <a:ext cx="8229600" cy="906618"/>
          </a:xfrm>
          <a:prstGeom prst="rect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/>
          <a:p>
            <a:pPr algn="ctr">
              <a:defRPr/>
            </a:pPr>
            <a:r>
              <a:rPr lang="en-US" sz="2600" u="none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The more you get to know your campus community, </a:t>
            </a:r>
            <a:br>
              <a:rPr lang="en-US" sz="2600" u="none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r>
              <a:rPr lang="en-US" sz="2600" u="none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the better you can understand their needs.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Staff Climate Survey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D7C8F23-FC2C-44CB-A06C-00C38E114F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37EA65B-0C3A-4A2B-B83F-FCD8F89C6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948261-BA7A-449B-AFF2-6BAF73509D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260ED66D-ECA8-46C2-A7E5-D4D6E042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0825" cy="1143000"/>
          </a:xfrm>
        </p:spPr>
        <p:txBody>
          <a:bodyPr/>
          <a:lstStyle/>
          <a:p>
            <a:r>
              <a:rPr lang="en-US" dirty="0"/>
              <a:t>Demographics</a:t>
            </a:r>
          </a:p>
        </p:txBody>
      </p:sp>
      <p:graphicFrame>
        <p:nvGraphicFramePr>
          <p:cNvPr id="7" name="Sex">
            <a:extLst>
              <a:ext uri="{FF2B5EF4-FFF2-40B4-BE49-F238E27FC236}">
                <a16:creationId xmlns="" xmlns:a16="http://schemas.microsoft.com/office/drawing/2014/main" id="{401F6FA6-E4FF-4160-AB3B-54ECE0D7359D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14633891"/>
              </p:ext>
            </p:extLst>
          </p:nvPr>
        </p:nvGraphicFramePr>
        <p:xfrm>
          <a:off x="-74048" y="1563687"/>
          <a:ext cx="3500896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534270558"/>
              </p:ext>
            </p:extLst>
          </p:nvPr>
        </p:nvGraphicFramePr>
        <p:xfrm>
          <a:off x="3276600" y="1447800"/>
          <a:ext cx="5715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1628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46FF390-3E51-443F-A6E9-EF09182246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02061A6-6E01-4D2E-ABBA-DB4BE1A049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948261-BA7A-449B-AFF2-6BAF73509D1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9A53525-F45B-459E-8745-357C9CC11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</a:t>
            </a:r>
          </a:p>
        </p:txBody>
      </p:sp>
      <p:graphicFrame>
        <p:nvGraphicFramePr>
          <p:cNvPr id="7" name="Race">
            <a:extLst>
              <a:ext uri="{FF2B5EF4-FFF2-40B4-BE49-F238E27FC236}">
                <a16:creationId xmlns="" xmlns:a16="http://schemas.microsoft.com/office/drawing/2014/main" id="{ED3281EE-AA0B-45C0-A234-9852C6747C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5903926"/>
              </p:ext>
            </p:extLst>
          </p:nvPr>
        </p:nvGraphicFramePr>
        <p:xfrm>
          <a:off x="3429000" y="1524000"/>
          <a:ext cx="5410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Sex">
            <a:extLst>
              <a:ext uri="{FF2B5EF4-FFF2-40B4-BE49-F238E27FC236}">
                <a16:creationId xmlns="" xmlns:a16="http://schemas.microsoft.com/office/drawing/2014/main" id="{679EF318-F708-46F5-9BA0-B026780A66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864751"/>
              </p:ext>
            </p:extLst>
          </p:nvPr>
        </p:nvGraphicFramePr>
        <p:xfrm>
          <a:off x="381000" y="1371600"/>
          <a:ext cx="2895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8422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948261-BA7A-449B-AFF2-6BAF73509D1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6" name="Sex">
            <a:extLst>
              <a:ext uri="{FF2B5EF4-FFF2-40B4-BE49-F238E27FC236}">
                <a16:creationId xmlns="" xmlns:a16="http://schemas.microsoft.com/office/drawing/2014/main" id="{679EF318-F708-46F5-9BA0-B026780A66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776969"/>
              </p:ext>
            </p:extLst>
          </p:nvPr>
        </p:nvGraphicFramePr>
        <p:xfrm>
          <a:off x="381000" y="1371600"/>
          <a:ext cx="2895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Race">
            <a:extLst>
              <a:ext uri="{FF2B5EF4-FFF2-40B4-BE49-F238E27FC236}">
                <a16:creationId xmlns="" xmlns:a16="http://schemas.microsoft.com/office/drawing/2014/main" id="{ED3281EE-AA0B-45C0-A234-9852C6747C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8733276"/>
              </p:ext>
            </p:extLst>
          </p:nvPr>
        </p:nvGraphicFramePr>
        <p:xfrm>
          <a:off x="3429000" y="1524000"/>
          <a:ext cx="5410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1844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1C6D19-50F5-4908-8E2F-5A9DE754AD9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8" name="Race"/>
          <p:cNvGraphicFramePr>
            <a:graphicFrameLocks noGrp="1" noChangeAspect="1"/>
          </p:cNvGraphicFramePr>
          <p:nvPr>
            <p:ph sz="half" idx="2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8552574"/>
              </p:ext>
            </p:extLst>
          </p:nvPr>
        </p:nvGraphicFramePr>
        <p:xfrm>
          <a:off x="228600" y="1143000"/>
          <a:ext cx="8610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1899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1C6D19-50F5-4908-8E2F-5A9DE754AD9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7" name="Race">
            <a:extLst>
              <a:ext uri="{FF2B5EF4-FFF2-40B4-BE49-F238E27FC236}">
                <a16:creationId xmlns="" xmlns:a16="http://schemas.microsoft.com/office/drawing/2014/main" id="{ED3281EE-AA0B-45C0-A234-9852C6747C7E}"/>
              </a:ext>
            </a:extLst>
          </p:cNvPr>
          <p:cNvGraphicFramePr>
            <a:graphicFrameLocks noGrp="1" noChangeAspect="1"/>
          </p:cNvGraphicFramePr>
          <p:nvPr>
            <p:ph sz="half"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537427"/>
              </p:ext>
            </p:extLst>
          </p:nvPr>
        </p:nvGraphicFramePr>
        <p:xfrm>
          <a:off x="457200" y="16002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7551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2018 Staff Climate Survey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1C6D19-50F5-4908-8E2F-5A9DE754AD9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7" name="Race">
            <a:extLst>
              <a:ext uri="{FF2B5EF4-FFF2-40B4-BE49-F238E27FC236}">
                <a16:creationId xmlns="" xmlns:a16="http://schemas.microsoft.com/office/drawing/2014/main" id="{ED3281EE-AA0B-45C0-A234-9852C6747C7E}"/>
              </a:ext>
            </a:extLst>
          </p:cNvPr>
          <p:cNvGraphicFramePr>
            <a:graphicFrameLocks noGrp="1" noChangeAspect="1"/>
          </p:cNvGraphicFramePr>
          <p:nvPr>
            <p:ph sz="half" idx="2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8110992"/>
              </p:ext>
            </p:extLst>
          </p:nvPr>
        </p:nvGraphicFramePr>
        <p:xfrm>
          <a:off x="457200" y="1430078"/>
          <a:ext cx="8229600" cy="5046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05069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a48ed001-5a93-429d-a17c-479778a86503"/>
  <p:tag name="TPVERSION" val="8"/>
  <p:tag name="TPFULLVERSION" val="8.5.5.10"/>
  <p:tag name="PPTVERSION" val="14"/>
  <p:tag name="TPOS" val="2"/>
  <p:tag name="TPLASTSAVEVERSION" val="6.3 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" val="titleBo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" val="ctFacIntSa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" val="ctFacIntSa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" val="ctFacIntSa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" val="ctFacIntSa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" val="ctFacIntSat"/>
</p:tagLst>
</file>

<file path=ppt/theme/theme1.xml><?xml version="1.0" encoding="utf-8"?>
<a:theme xmlns:a="http://schemas.openxmlformats.org/drawingml/2006/main" name="Teamwork">
  <a:themeElements>
    <a:clrScheme name="HERI Official">
      <a:dk1>
        <a:sysClr val="windowText" lastClr="000000"/>
      </a:dk1>
      <a:lt1>
        <a:sysClr val="window" lastClr="FFFFFF"/>
      </a:lt1>
      <a:dk2>
        <a:srgbClr val="1F2A44"/>
      </a:dk2>
      <a:lt2>
        <a:srgbClr val="98A4AE"/>
      </a:lt2>
      <a:accent1>
        <a:srgbClr val="E04E39"/>
      </a:accent1>
      <a:accent2>
        <a:srgbClr val="00AB8E"/>
      </a:accent2>
      <a:accent3>
        <a:srgbClr val="DE7C00"/>
      </a:accent3>
      <a:accent4>
        <a:srgbClr val="93328E"/>
      </a:accent4>
      <a:accent5>
        <a:srgbClr val="789D4A"/>
      </a:accent5>
      <a:accent6>
        <a:srgbClr val="FF00FF"/>
      </a:accent6>
      <a:hlink>
        <a:srgbClr val="1F2A44"/>
      </a:hlink>
      <a:folHlink>
        <a:srgbClr val="98A4AE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10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FF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11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7680A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BDC0D2"/>
        </a:accent5>
        <a:accent6>
          <a:srgbClr val="5FA369"/>
        </a:accent6>
        <a:hlink>
          <a:srgbClr val="FF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12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7680AC"/>
        </a:accent1>
        <a:accent2>
          <a:srgbClr val="FFFF66"/>
        </a:accent2>
        <a:accent3>
          <a:srgbClr val="AAB8B8"/>
        </a:accent3>
        <a:accent4>
          <a:srgbClr val="DADADA"/>
        </a:accent4>
        <a:accent5>
          <a:srgbClr val="BDC0D2"/>
        </a:accent5>
        <a:accent6>
          <a:srgbClr val="E7E75C"/>
        </a:accent6>
        <a:hlink>
          <a:srgbClr val="000000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13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7680AC"/>
        </a:accent1>
        <a:accent2>
          <a:srgbClr val="FFFF66"/>
        </a:accent2>
        <a:accent3>
          <a:srgbClr val="AAB8B8"/>
        </a:accent3>
        <a:accent4>
          <a:srgbClr val="DADADA"/>
        </a:accent4>
        <a:accent5>
          <a:srgbClr val="BDC0D2"/>
        </a:accent5>
        <a:accent6>
          <a:srgbClr val="E7E75C"/>
        </a:accent6>
        <a:hlink>
          <a:srgbClr val="7680AC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31862</TotalTime>
  <Words>844</Words>
  <Application>Microsoft Office PowerPoint</Application>
  <PresentationFormat>On-screen Show (4:3)</PresentationFormat>
  <Paragraphs>210</Paragraphs>
  <Slides>35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Teamwork</vt:lpstr>
      <vt:lpstr> University of California, Merced Staff Climate Survey 2017-2018 Results</vt:lpstr>
      <vt:lpstr>Comparable Institutions</vt:lpstr>
      <vt:lpstr>Demographics</vt:lpstr>
      <vt:lpstr>Demographics</vt:lpstr>
      <vt:lpstr>Demographics</vt:lpstr>
      <vt:lpstr>Demographics</vt:lpstr>
      <vt:lpstr>Demographics</vt:lpstr>
      <vt:lpstr>Demographics</vt:lpstr>
      <vt:lpstr>Demographics</vt:lpstr>
      <vt:lpstr>Satisfaction &amp; Stress</vt:lpstr>
      <vt:lpstr>Workplace Satisfaction (% Indicating “Satisfied” or “Very Satisfied”)</vt:lpstr>
      <vt:lpstr>Workplace &amp; Overall Satisfaction  (% Indicating “Satisfied” or “Very Satisfied”)</vt:lpstr>
      <vt:lpstr>Work-Life Balance</vt:lpstr>
      <vt:lpstr>Satisfaction with Benefits &amp; Compensation (% Indicating “Satisfied” or “Very Satisfied”)</vt:lpstr>
      <vt:lpstr>Sources of Stress (% Indicating “Somewhat” or “Extensive”)</vt:lpstr>
      <vt:lpstr>Sources of Stress (% Indicating “Somewhat” or “Extensive”)</vt:lpstr>
      <vt:lpstr>Campus Climate</vt:lpstr>
      <vt:lpstr>Campus Atmosphere (% Indicating “Satisfied” or “Very Satisfied”)</vt:lpstr>
      <vt:lpstr>Campus Diversity</vt:lpstr>
      <vt:lpstr>Staff Perspectives on Campus Climate (% Indicating “Agree” or “Strongly Agree”)</vt:lpstr>
      <vt:lpstr>Campus Community &amp; Diversity: Institutional Priorities (% Indicating “High” or “Highest” Priority)</vt:lpstr>
      <vt:lpstr>Staff Discrimination or Exclusion</vt:lpstr>
      <vt:lpstr>Staff Discrimination or Exclusion, by Orientation</vt:lpstr>
      <vt:lpstr>Staff Discrimination or Exclusion, by Race</vt:lpstr>
      <vt:lpstr>Staff Discrimination or Exclusion, by Gender</vt:lpstr>
      <vt:lpstr>Discrimination and Harassment (% Indicating  Ever Experienced* at This Institution):</vt:lpstr>
      <vt:lpstr>Discrimination and Harassment, by Degree Level (% Indicating  Ever Experienced* at This Institution):</vt:lpstr>
      <vt:lpstr>Discrimination and Harassment, by Orientation (% Indicating  Ever Experienced* at This Institution):</vt:lpstr>
      <vt:lpstr>Discrimination and Harassment, by Race (% Indicating  Ever Experienced* at This Institution):</vt:lpstr>
      <vt:lpstr>Discrimination and Harassment, By Gender (% Indicating  Ever Experienced* at This Institution):</vt:lpstr>
      <vt:lpstr>Work Environment</vt:lpstr>
      <vt:lpstr>Supervisors (% Indicating “Agree” or “Strongly Agree”)</vt:lpstr>
      <vt:lpstr>Professional Development (% Indicating “Yes”)</vt:lpstr>
      <vt:lpstr>Leaving (% indicating “Very Likely” or “Likely”) </vt:lpstr>
      <vt:lpstr>PowerPoint Presentation</vt:lpstr>
    </vt:vector>
  </TitlesOfParts>
  <Company>UCLA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2007 Your First College Year</dc:title>
  <dc:creator>larellano</dc:creator>
  <cp:lastModifiedBy>De Acker</cp:lastModifiedBy>
  <cp:revision>2125</cp:revision>
  <cp:lastPrinted>2018-05-24T19:05:30Z</cp:lastPrinted>
  <dcterms:created xsi:type="dcterms:W3CDTF">2007-06-27T16:52:25Z</dcterms:created>
  <dcterms:modified xsi:type="dcterms:W3CDTF">2018-12-12T23:34:17Z</dcterms:modified>
</cp:coreProperties>
</file>